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Calibri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4572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9144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13716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18288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5.png"/><Relationship Id="rId5" Type="http://schemas.openxmlformats.org/officeDocument/2006/relationships/image" Target="../media/image10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50.png"/><Relationship Id="rId5" Type="http://schemas.openxmlformats.org/officeDocument/2006/relationships/image" Target="../media/image49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38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image" Target="../media/image53.png"/><Relationship Id="rId8" Type="http://schemas.openxmlformats.org/officeDocument/2006/relationships/image" Target="../media/image54.png"/><Relationship Id="rId9" Type="http://schemas.openxmlformats.org/officeDocument/2006/relationships/image" Target="../media/image55.png"/><Relationship Id="rId10" Type="http://schemas.openxmlformats.org/officeDocument/2006/relationships/image" Target="../media/image56.png"/><Relationship Id="rId11" Type="http://schemas.openxmlformats.org/officeDocument/2006/relationships/image" Target="../media/image57.png"/><Relationship Id="rId12" Type="http://schemas.openxmlformats.org/officeDocument/2006/relationships/image" Target="../media/image58.png"/><Relationship Id="rId13" Type="http://schemas.openxmlformats.org/officeDocument/2006/relationships/image" Target="../media/image59.png"/><Relationship Id="rId14" Type="http://schemas.openxmlformats.org/officeDocument/2006/relationships/image" Target="../media/image60.png"/><Relationship Id="rId15" Type="http://schemas.openxmlformats.org/officeDocument/2006/relationships/image" Target="../media/image61.png"/><Relationship Id="rId16" Type="http://schemas.openxmlformats.org/officeDocument/2006/relationships/image" Target="../media/image49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57.png"/><Relationship Id="rId5" Type="http://schemas.openxmlformats.org/officeDocument/2006/relationships/image" Target="../media/image62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49.png"/><Relationship Id="rId5" Type="http://schemas.openxmlformats.org/officeDocument/2006/relationships/image" Target="../media/image40.png"/><Relationship Id="rId6" Type="http://schemas.openxmlformats.org/officeDocument/2006/relationships/image" Target="../media/image63.png"/><Relationship Id="rId7" Type="http://schemas.openxmlformats.org/officeDocument/2006/relationships/image" Target="../media/image42.png"/><Relationship Id="rId8" Type="http://schemas.openxmlformats.org/officeDocument/2006/relationships/image" Target="../media/image39.png"/><Relationship Id="rId9" Type="http://schemas.openxmlformats.org/officeDocument/2006/relationships/image" Target="../media/image64.png"/><Relationship Id="rId10" Type="http://schemas.openxmlformats.org/officeDocument/2006/relationships/image" Target="../media/image65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66.png"/><Relationship Id="rId5" Type="http://schemas.openxmlformats.org/officeDocument/2006/relationships/image" Target="../media/image67.png"/><Relationship Id="rId6" Type="http://schemas.openxmlformats.org/officeDocument/2006/relationships/image" Target="../media/image68.png"/><Relationship Id="rId7" Type="http://schemas.openxmlformats.org/officeDocument/2006/relationships/image" Target="../media/image69.png"/><Relationship Id="rId8" Type="http://schemas.openxmlformats.org/officeDocument/2006/relationships/image" Target="../media/image11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6" Type="http://schemas.openxmlformats.org/officeDocument/2006/relationships/image" Target="../media/image72.png"/><Relationship Id="rId7" Type="http://schemas.openxmlformats.org/officeDocument/2006/relationships/image" Target="../media/image73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4.png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75.png"/><Relationship Id="rId6" Type="http://schemas.openxmlformats.org/officeDocument/2006/relationships/image" Target="../media/image76.png"/><Relationship Id="rId7" Type="http://schemas.openxmlformats.org/officeDocument/2006/relationships/image" Target="../media/image77.png"/><Relationship Id="rId8" Type="http://schemas.openxmlformats.org/officeDocument/2006/relationships/image" Target="../media/image78.png"/><Relationship Id="rId9" Type="http://schemas.openxmlformats.org/officeDocument/2006/relationships/image" Target="../media/image79.png"/><Relationship Id="rId10" Type="http://schemas.openxmlformats.org/officeDocument/2006/relationships/image" Target="../media/image80.png"/><Relationship Id="rId11" Type="http://schemas.openxmlformats.org/officeDocument/2006/relationships/image" Target="../media/image81.png"/><Relationship Id="rId12" Type="http://schemas.openxmlformats.org/officeDocument/2006/relationships/image" Target="../media/image82.png"/><Relationship Id="rId13" Type="http://schemas.openxmlformats.org/officeDocument/2006/relationships/image" Target="../media/image83.png"/><Relationship Id="rId14" Type="http://schemas.openxmlformats.org/officeDocument/2006/relationships/image" Target="../media/image84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85.png"/><Relationship Id="rId5" Type="http://schemas.openxmlformats.org/officeDocument/2006/relationships/image" Target="../media/image86.png"/><Relationship Id="rId6" Type="http://schemas.openxmlformats.org/officeDocument/2006/relationships/image" Target="../media/image87.png"/><Relationship Id="rId7" Type="http://schemas.openxmlformats.org/officeDocument/2006/relationships/image" Target="../media/image12.jpeg"/><Relationship Id="rId8" Type="http://schemas.openxmlformats.org/officeDocument/2006/relationships/image" Target="../media/image13.jpe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8.png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75.png"/><Relationship Id="rId6" Type="http://schemas.openxmlformats.org/officeDocument/2006/relationships/image" Target="../media/image14.jpeg"/><Relationship Id="rId7" Type="http://schemas.openxmlformats.org/officeDocument/2006/relationships/image" Target="../media/image15.jpeg"/><Relationship Id="rId8" Type="http://schemas.openxmlformats.org/officeDocument/2006/relationships/image" Target="../media/image89.png"/><Relationship Id="rId9" Type="http://schemas.openxmlformats.org/officeDocument/2006/relationships/image" Target="../media/image90.png"/><Relationship Id="rId10" Type="http://schemas.openxmlformats.org/officeDocument/2006/relationships/image" Target="../media/image5.png"/><Relationship Id="rId11" Type="http://schemas.openxmlformats.org/officeDocument/2006/relationships/image" Target="../media/image30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91.png"/><Relationship Id="rId4" Type="http://schemas.openxmlformats.org/officeDocument/2006/relationships/image" Target="../media/image92.png"/><Relationship Id="rId5" Type="http://schemas.openxmlformats.org/officeDocument/2006/relationships/image" Target="../media/image93.png"/><Relationship Id="rId6" Type="http://schemas.openxmlformats.org/officeDocument/2006/relationships/image" Target="../media/image1.png"/><Relationship Id="rId7" Type="http://schemas.openxmlformats.org/officeDocument/2006/relationships/image" Target="../media/image94.png"/><Relationship Id="rId8" Type="http://schemas.openxmlformats.org/officeDocument/2006/relationships/image" Target="../media/image4.png"/><Relationship Id="rId9" Type="http://schemas.openxmlformats.org/officeDocument/2006/relationships/image" Target="../media/image95.png"/><Relationship Id="rId10" Type="http://schemas.openxmlformats.org/officeDocument/2006/relationships/image" Target="../media/image96.png"/><Relationship Id="rId11" Type="http://schemas.openxmlformats.org/officeDocument/2006/relationships/image" Target="../media/image97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7" Type="http://schemas.openxmlformats.org/officeDocument/2006/relationships/image" Target="../media/image19.jpeg"/><Relationship Id="rId8" Type="http://schemas.openxmlformats.org/officeDocument/2006/relationships/image" Target="../media/image20.jpeg"/><Relationship Id="rId9" Type="http://schemas.openxmlformats.org/officeDocument/2006/relationships/image" Target="../media/image21.jpeg"/><Relationship Id="rId10" Type="http://schemas.openxmlformats.org/officeDocument/2006/relationships/image" Target="../media/image22.jpeg"/><Relationship Id="rId11" Type="http://schemas.openxmlformats.org/officeDocument/2006/relationships/image" Target="../media/image23.jpeg"/><Relationship Id="rId12" Type="http://schemas.openxmlformats.org/officeDocument/2006/relationships/image" Target="../media/image24.jpeg"/><Relationship Id="rId13" Type="http://schemas.openxmlformats.org/officeDocument/2006/relationships/image" Target="../media/image25.jpeg"/><Relationship Id="rId14" Type="http://schemas.openxmlformats.org/officeDocument/2006/relationships/image" Target="../media/image91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98.png"/><Relationship Id="rId5" Type="http://schemas.openxmlformats.org/officeDocument/2006/relationships/image" Target="../media/image99.png"/><Relationship Id="rId6" Type="http://schemas.openxmlformats.org/officeDocument/2006/relationships/image" Target="../media/image100.png"/><Relationship Id="rId7" Type="http://schemas.openxmlformats.org/officeDocument/2006/relationships/image" Target="../media/image101.png"/><Relationship Id="rId8" Type="http://schemas.openxmlformats.org/officeDocument/2006/relationships/image" Target="../media/image102.png"/><Relationship Id="rId9" Type="http://schemas.openxmlformats.org/officeDocument/2006/relationships/image" Target="../media/image103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104.png"/><Relationship Id="rId5" Type="http://schemas.openxmlformats.org/officeDocument/2006/relationships/image" Target="../media/image26.jpeg"/><Relationship Id="rId6" Type="http://schemas.openxmlformats.org/officeDocument/2006/relationships/image" Target="../media/image105.png"/><Relationship Id="rId7" Type="http://schemas.openxmlformats.org/officeDocument/2006/relationships/image" Target="../media/image106.png"/><Relationship Id="rId8" Type="http://schemas.openxmlformats.org/officeDocument/2006/relationships/image" Target="../media/image107.png"/><Relationship Id="rId9" Type="http://schemas.openxmlformats.org/officeDocument/2006/relationships/image" Target="../media/image27.jpeg"/><Relationship Id="rId10" Type="http://schemas.openxmlformats.org/officeDocument/2006/relationships/image" Target="../media/image108.png"/><Relationship Id="rId11" Type="http://schemas.openxmlformats.org/officeDocument/2006/relationships/image" Target="../media/image109.png"/><Relationship Id="rId12" Type="http://schemas.openxmlformats.org/officeDocument/2006/relationships/image" Target="../media/image110.png"/><Relationship Id="rId13" Type="http://schemas.openxmlformats.org/officeDocument/2006/relationships/image" Target="../media/image11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19.png"/><Relationship Id="rId18" Type="http://schemas.openxmlformats.org/officeDocument/2006/relationships/image" Target="../media/image20.png"/><Relationship Id="rId19" Type="http://schemas.openxmlformats.org/officeDocument/2006/relationships/image" Target="../media/image2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2.jpeg"/><Relationship Id="rId6" Type="http://schemas.openxmlformats.org/officeDocument/2006/relationships/image" Target="../media/image3.jpeg"/><Relationship Id="rId7" Type="http://schemas.openxmlformats.org/officeDocument/2006/relationships/image" Target="../media/image4.jpeg"/><Relationship Id="rId8" Type="http://schemas.openxmlformats.org/officeDocument/2006/relationships/image" Target="../media/image5.jpeg"/><Relationship Id="rId9" Type="http://schemas.openxmlformats.org/officeDocument/2006/relationships/image" Target="../media/image6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8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Relationship Id="rId3" Type="http://schemas.openxmlformats.org/officeDocument/2006/relationships/image" Target="../media/image2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7.jpeg"/><Relationship Id="rId5" Type="http://schemas.openxmlformats.org/officeDocument/2006/relationships/image" Target="../media/image31.pn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png"/><Relationship Id="rId11" Type="http://schemas.openxmlformats.org/officeDocument/2006/relationships/image" Target="../media/image35.png"/><Relationship Id="rId12" Type="http://schemas.openxmlformats.org/officeDocument/2006/relationships/image" Target="../media/image36.png"/><Relationship Id="rId13" Type="http://schemas.openxmlformats.org/officeDocument/2006/relationships/image" Target="../media/image37.png"/><Relationship Id="rId14" Type="http://schemas.openxmlformats.org/officeDocument/2006/relationships/image" Target="../media/image38.png"/><Relationship Id="rId15" Type="http://schemas.openxmlformats.org/officeDocument/2006/relationships/image" Target="../media/image39.png"/><Relationship Id="rId16" Type="http://schemas.openxmlformats.org/officeDocument/2006/relationships/image" Target="../media/image40.png"/><Relationship Id="rId17" Type="http://schemas.openxmlformats.org/officeDocument/2006/relationships/image" Target="../media/image41.png"/><Relationship Id="rId18" Type="http://schemas.openxmlformats.org/officeDocument/2006/relationships/image" Target="../media/image42.png"/><Relationship Id="rId19" Type="http://schemas.openxmlformats.org/officeDocument/2006/relationships/image" Target="../media/image43.png"/><Relationship Id="rId20" Type="http://schemas.openxmlformats.org/officeDocument/2006/relationships/image" Target="../media/image4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 idx="4294967295"/>
          </p:nvPr>
        </p:nvSpPr>
        <p:spPr>
          <a:xfrm>
            <a:off x="960437" y="428625"/>
            <a:ext cx="10515601" cy="13255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 i="1" sz="2400">
                <a:solidFill>
                  <a:srgbClr val="0070C0"/>
                </a:solidFill>
              </a:defRPr>
            </a:pPr>
            <a:r>
              <a:t>                               </a:t>
            </a:r>
            <a:r>
              <a:rPr>
                <a:solidFill>
                  <a:srgbClr val="000000"/>
                </a:solidFill>
              </a:rPr>
              <a:t>Wireless Innovations Improving Productivity </a:t>
            </a:r>
          </a:p>
        </p:txBody>
      </p:sp>
      <p:sp>
        <p:nvSpPr>
          <p:cNvPr id="21" name="Shape 21"/>
          <p:cNvSpPr/>
          <p:nvPr>
            <p:ph type="body" idx="4294967295"/>
          </p:nvPr>
        </p:nvSpPr>
        <p:spPr>
          <a:xfrm>
            <a:off x="3984625" y="3630612"/>
            <a:ext cx="10515600" cy="4351339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buSzTx/>
              <a:buNone/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1</a:t>
            </a:r>
          </a:p>
        </p:txBody>
      </p:sp>
      <p:pic>
        <p:nvPicPr>
          <p:cNvPr id="22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9425" y="236537"/>
            <a:ext cx="1219200" cy="8985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87712" y="130175"/>
            <a:ext cx="4864101" cy="555625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Shape 24"/>
          <p:cNvSpPr/>
          <p:nvPr/>
        </p:nvSpPr>
        <p:spPr>
          <a:xfrm>
            <a:off x="230187" y="1376361"/>
            <a:ext cx="11407776" cy="33341"/>
          </a:xfrm>
          <a:prstGeom prst="line">
            <a:avLst/>
          </a:prstGeom>
          <a:ln w="38100">
            <a:solidFill>
              <a:srgbClr val="FFC000"/>
            </a:solidFill>
          </a:ln>
        </p:spPr>
        <p:txBody>
          <a:bodyPr lIns="45719" rIns="45719"/>
          <a:lstStyle/>
          <a:p>
            <a:pPr/>
          </a:p>
        </p:txBody>
      </p:sp>
      <p:grpSp>
        <p:nvGrpSpPr>
          <p:cNvPr id="27" name="Group 27"/>
          <p:cNvGrpSpPr/>
          <p:nvPr/>
        </p:nvGrpSpPr>
        <p:grpSpPr>
          <a:xfrm>
            <a:off x="3567221" y="5083450"/>
            <a:ext cx="1334766" cy="979386"/>
            <a:chOff x="0" y="0"/>
            <a:chExt cx="1334765" cy="979384"/>
          </a:xfrm>
        </p:grpSpPr>
        <p:sp>
          <p:nvSpPr>
            <p:cNvPr id="25" name="Shape 25"/>
            <p:cNvSpPr/>
            <p:nvPr/>
          </p:nvSpPr>
          <p:spPr>
            <a:xfrm rot="14451097">
              <a:off x="-12809" y="660124"/>
              <a:ext cx="390526" cy="200026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107000"/>
                </a:lnSpc>
                <a:spcBef>
                  <a:spcPts val="800"/>
                </a:spcBef>
                <a:defRPr sz="1100"/>
              </a:pPr>
            </a:p>
          </p:txBody>
        </p:sp>
        <p:sp>
          <p:nvSpPr>
            <p:cNvPr id="26" name="Shape 26"/>
            <p:cNvSpPr/>
            <p:nvPr/>
          </p:nvSpPr>
          <p:spPr>
            <a:xfrm rot="14451097">
              <a:off x="472120" y="-165565"/>
              <a:ext cx="390526" cy="13105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lnSpc>
                  <a:spcPct val="107000"/>
                </a:lnSpc>
                <a:spcBef>
                  <a:spcPts val="800"/>
                </a:spcBef>
                <a:defRPr sz="1600"/>
              </a:pPr>
              <a:r>
                <a:t> </a:t>
              </a:r>
              <a:endParaRPr sz="1100"/>
            </a:p>
            <a:p>
              <a:pPr>
                <a:lnSpc>
                  <a:spcPct val="107000"/>
                </a:lnSpc>
                <a:spcBef>
                  <a:spcPts val="800"/>
                </a:spcBef>
                <a:defRPr sz="1600"/>
              </a:pPr>
              <a:r>
                <a:t>		</a:t>
              </a:r>
              <a:endParaRPr sz="1100"/>
            </a:p>
            <a:p>
              <a:pPr>
                <a:lnSpc>
                  <a:spcPct val="107000"/>
                </a:lnSpc>
                <a:spcBef>
                  <a:spcPts val="800"/>
                </a:spcBef>
                <a:defRPr sz="1600"/>
              </a:pPr>
              <a:r>
                <a:t>	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2643187" y="1577975"/>
            <a:ext cx="6580188" cy="3178175"/>
            <a:chOff x="0" y="0"/>
            <a:chExt cx="6580187" cy="3178175"/>
          </a:xfrm>
        </p:grpSpPr>
        <p:sp>
          <p:nvSpPr>
            <p:cNvPr id="28" name="Shape 28"/>
            <p:cNvSpPr/>
            <p:nvPr/>
          </p:nvSpPr>
          <p:spPr>
            <a:xfrm>
              <a:off x="0" y="0"/>
              <a:ext cx="6580188" cy="3178175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107000"/>
                </a:lnSpc>
                <a:spcBef>
                  <a:spcPts val="800"/>
                </a:spcBef>
                <a:defRPr sz="1100"/>
              </a:pPr>
            </a:p>
          </p:txBody>
        </p:sp>
        <p:sp>
          <p:nvSpPr>
            <p:cNvPr id="29" name="Shape 29"/>
            <p:cNvSpPr/>
            <p:nvPr/>
          </p:nvSpPr>
          <p:spPr>
            <a:xfrm>
              <a:off x="963570" y="465396"/>
              <a:ext cx="4653047" cy="243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107000"/>
                </a:lnSpc>
                <a:spcBef>
                  <a:spcPts val="800"/>
                </a:spcBef>
                <a:defRPr sz="1100">
                  <a:solidFill>
                    <a:srgbClr val="FFFFFF"/>
                  </a:solidFill>
                </a:defRPr>
              </a:lvl1pPr>
            </a:lstStyle>
            <a:p>
              <a:pPr/>
              <a:r>
                <a:t>2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4687887" y="5645150"/>
            <a:ext cx="2233613" cy="1489356"/>
            <a:chOff x="0" y="0"/>
            <a:chExt cx="2233612" cy="1489355"/>
          </a:xfrm>
        </p:grpSpPr>
        <p:sp>
          <p:nvSpPr>
            <p:cNvPr id="31" name="Shape 31"/>
            <p:cNvSpPr/>
            <p:nvPr/>
          </p:nvSpPr>
          <p:spPr>
            <a:xfrm>
              <a:off x="0" y="0"/>
              <a:ext cx="2233613" cy="703263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28575" cap="flat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107000"/>
                </a:lnSpc>
                <a:defRPr sz="1100"/>
              </a:pPr>
            </a:p>
          </p:txBody>
        </p:sp>
        <p:sp>
          <p:nvSpPr>
            <p:cNvPr id="32" name="Shape 32"/>
            <p:cNvSpPr/>
            <p:nvPr/>
          </p:nvSpPr>
          <p:spPr>
            <a:xfrm>
              <a:off x="34316" y="34316"/>
              <a:ext cx="2164980" cy="14550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lnSpc>
                  <a:spcPct val="107000"/>
                </a:lnSpc>
                <a:defRPr b="1" sz="1600">
                  <a:solidFill>
                    <a:srgbClr val="FFFFFF"/>
                  </a:solidFill>
                  <a:latin typeface="Agency FB"/>
                  <a:ea typeface="Agency FB"/>
                  <a:cs typeface="Agency FB"/>
                  <a:sym typeface="Agency FB"/>
                </a:defRPr>
              </a:pPr>
              <a:r>
                <a:t>Improved Productivity</a:t>
              </a:r>
              <a:endParaRPr sz="1100"/>
            </a:p>
            <a:p>
              <a:pPr algn="ctr">
                <a:lnSpc>
                  <a:spcPct val="107000"/>
                </a:lnSpc>
                <a:defRPr b="1" sz="1400">
                  <a:solidFill>
                    <a:srgbClr val="FFFFFF"/>
                  </a:solidFill>
                  <a:latin typeface="Agency FB"/>
                  <a:ea typeface="Agency FB"/>
                  <a:cs typeface="Agency FB"/>
                  <a:sym typeface="Agency FB"/>
                </a:defRPr>
              </a:pPr>
              <a:r>
                <a:t>Additional Production Output </a:t>
              </a:r>
              <a:endParaRPr sz="1100"/>
            </a:p>
            <a:p>
              <a:pPr algn="ctr">
                <a:lnSpc>
                  <a:spcPct val="107000"/>
                </a:lnSpc>
                <a:defRPr b="1" sz="1600">
                  <a:solidFill>
                    <a:srgbClr val="FFFFFF"/>
                  </a:solidFill>
                  <a:latin typeface="Agency FB"/>
                  <a:ea typeface="Agency FB"/>
                  <a:cs typeface="Agency FB"/>
                  <a:sym typeface="Agency FB"/>
                </a:defRPr>
              </a:pPr>
              <a:r>
                <a:t> </a:t>
              </a:r>
              <a:endParaRPr sz="1100"/>
            </a:p>
            <a:p>
              <a:pPr>
                <a:lnSpc>
                  <a:spcPct val="107000"/>
                </a:lnSpc>
                <a:defRPr b="1" sz="800">
                  <a:solidFill>
                    <a:srgbClr val="FFFFFF"/>
                  </a:solidFill>
                  <a:latin typeface="Agency FB"/>
                  <a:ea typeface="Agency FB"/>
                  <a:cs typeface="Agency FB"/>
                  <a:sym typeface="Agency FB"/>
                </a:defRPr>
              </a:pPr>
              <a:r>
                <a:t> </a:t>
              </a: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3821112" y="2060575"/>
            <a:ext cx="1573213" cy="922259"/>
            <a:chOff x="0" y="0"/>
            <a:chExt cx="1573212" cy="922258"/>
          </a:xfrm>
        </p:grpSpPr>
        <p:sp>
          <p:nvSpPr>
            <p:cNvPr id="34" name="Shape 34"/>
            <p:cNvSpPr/>
            <p:nvPr/>
          </p:nvSpPr>
          <p:spPr>
            <a:xfrm>
              <a:off x="0" y="0"/>
              <a:ext cx="1573213" cy="554038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28575" cap="flat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lnSpc>
                  <a:spcPct val="107000"/>
                </a:lnSpc>
                <a:defRPr sz="1100"/>
              </a:pPr>
            </a:p>
          </p:txBody>
        </p:sp>
        <p:sp>
          <p:nvSpPr>
            <p:cNvPr id="35" name="Shape 35"/>
            <p:cNvSpPr/>
            <p:nvPr/>
          </p:nvSpPr>
          <p:spPr>
            <a:xfrm>
              <a:off x="27035" y="27034"/>
              <a:ext cx="1519143" cy="8952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lnSpc>
                  <a:spcPct val="107000"/>
                </a:lnSpc>
                <a:defRPr b="1" sz="1400">
                  <a:solidFill>
                    <a:srgbClr val="FFFFFF"/>
                  </a:solidFill>
                  <a:latin typeface="Agency FB"/>
                  <a:ea typeface="Agency FB"/>
                  <a:cs typeface="Agency FB"/>
                  <a:sym typeface="Agency FB"/>
                </a:defRPr>
              </a:pPr>
              <a:r>
                <a:t>CORRECT ISSUES</a:t>
              </a:r>
              <a:endParaRPr sz="1100"/>
            </a:p>
            <a:p>
              <a:pPr algn="ctr">
                <a:lnSpc>
                  <a:spcPct val="107000"/>
                </a:lnSpc>
                <a:defRPr b="1" sz="1100">
                  <a:solidFill>
                    <a:srgbClr val="FFFFFF"/>
                  </a:solidFill>
                  <a:latin typeface="Agency FB"/>
                  <a:ea typeface="Agency FB"/>
                  <a:cs typeface="Agency FB"/>
                  <a:sym typeface="Agency FB"/>
                </a:defRPr>
              </a:pPr>
              <a:r>
                <a:t>Immediate Communications </a:t>
              </a: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6570662" y="2071687"/>
            <a:ext cx="1581151" cy="922646"/>
            <a:chOff x="0" y="0"/>
            <a:chExt cx="1581150" cy="922645"/>
          </a:xfrm>
        </p:grpSpPr>
        <p:sp>
          <p:nvSpPr>
            <p:cNvPr id="37" name="Shape 37"/>
            <p:cNvSpPr/>
            <p:nvPr/>
          </p:nvSpPr>
          <p:spPr>
            <a:xfrm>
              <a:off x="0" y="0"/>
              <a:ext cx="1581150" cy="561975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28575" cap="flat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lnSpc>
                  <a:spcPct val="107000"/>
                </a:lnSpc>
                <a:defRPr sz="1100"/>
              </a:pPr>
            </a:p>
          </p:txBody>
        </p:sp>
        <p:sp>
          <p:nvSpPr>
            <p:cNvPr id="38" name="Shape 38"/>
            <p:cNvSpPr/>
            <p:nvPr/>
          </p:nvSpPr>
          <p:spPr>
            <a:xfrm>
              <a:off x="27422" y="27422"/>
              <a:ext cx="1526306" cy="8952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lnSpc>
                  <a:spcPct val="107000"/>
                </a:lnSpc>
                <a:defRPr b="1" sz="1400">
                  <a:solidFill>
                    <a:srgbClr val="FFFFFF"/>
                  </a:solidFill>
                  <a:latin typeface="Agency FB"/>
                  <a:ea typeface="Agency FB"/>
                  <a:cs typeface="Agency FB"/>
                  <a:sym typeface="Agency FB"/>
                </a:defRPr>
              </a:pPr>
              <a:r>
                <a:t>DISPLAY ISSUES</a:t>
              </a:r>
              <a:endParaRPr sz="1100"/>
            </a:p>
            <a:p>
              <a:pPr algn="ctr">
                <a:lnSpc>
                  <a:spcPct val="107000"/>
                </a:lnSpc>
                <a:defRPr b="1" sz="1100">
                  <a:solidFill>
                    <a:srgbClr val="FFFFFF"/>
                  </a:solidFill>
                  <a:latin typeface="Agency FB"/>
                  <a:ea typeface="Agency FB"/>
                  <a:cs typeface="Agency FB"/>
                  <a:sym typeface="Agency FB"/>
                </a:defRPr>
              </a:pPr>
              <a:r>
                <a:t>Visual Display Software</a:t>
              </a:r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3638550" y="3703637"/>
            <a:ext cx="1581150" cy="745989"/>
            <a:chOff x="0" y="0"/>
            <a:chExt cx="1581150" cy="745988"/>
          </a:xfrm>
        </p:grpSpPr>
        <p:sp>
          <p:nvSpPr>
            <p:cNvPr id="40" name="Shape 40"/>
            <p:cNvSpPr/>
            <p:nvPr/>
          </p:nvSpPr>
          <p:spPr>
            <a:xfrm>
              <a:off x="0" y="0"/>
              <a:ext cx="1581150" cy="561975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28575" cap="flat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lnSpc>
                  <a:spcPct val="107000"/>
                </a:lnSpc>
                <a:defRPr sz="1100"/>
              </a:pPr>
            </a:p>
          </p:txBody>
        </p:sp>
        <p:sp>
          <p:nvSpPr>
            <p:cNvPr id="41" name="Shape 41"/>
            <p:cNvSpPr/>
            <p:nvPr/>
          </p:nvSpPr>
          <p:spPr>
            <a:xfrm>
              <a:off x="27422" y="27422"/>
              <a:ext cx="1526306" cy="7185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lnSpc>
                  <a:spcPct val="107000"/>
                </a:lnSpc>
                <a:defRPr b="1" sz="1400">
                  <a:solidFill>
                    <a:srgbClr val="FFFFFF"/>
                  </a:solidFill>
                  <a:latin typeface="Agency FB"/>
                  <a:ea typeface="Agency FB"/>
                  <a:cs typeface="Agency FB"/>
                  <a:sym typeface="Agency FB"/>
                </a:defRPr>
              </a:pPr>
              <a:r>
                <a:t>ANALYZE ISSUES</a:t>
              </a:r>
              <a:endParaRPr sz="1100"/>
            </a:p>
            <a:p>
              <a:pPr algn="ctr">
                <a:lnSpc>
                  <a:spcPct val="107000"/>
                </a:lnSpc>
                <a:defRPr b="1" sz="1100">
                  <a:solidFill>
                    <a:srgbClr val="FFFFFF"/>
                  </a:solidFill>
                  <a:latin typeface="Agency FB"/>
                  <a:ea typeface="Agency FB"/>
                  <a:cs typeface="Agency FB"/>
                  <a:sym typeface="Agency FB"/>
                </a:defRPr>
              </a:pPr>
              <a:r>
                <a:t>Graphs and Reports</a:t>
              </a: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6681787" y="3649662"/>
            <a:ext cx="1581151" cy="745989"/>
            <a:chOff x="0" y="0"/>
            <a:chExt cx="1581150" cy="745988"/>
          </a:xfrm>
        </p:grpSpPr>
        <p:sp>
          <p:nvSpPr>
            <p:cNvPr id="43" name="Shape 43"/>
            <p:cNvSpPr/>
            <p:nvPr/>
          </p:nvSpPr>
          <p:spPr>
            <a:xfrm>
              <a:off x="0" y="0"/>
              <a:ext cx="1581150" cy="561975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28575" cap="flat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lnSpc>
                  <a:spcPct val="107000"/>
                </a:lnSpc>
                <a:defRPr sz="1100"/>
              </a:pPr>
            </a:p>
          </p:txBody>
        </p:sp>
        <p:sp>
          <p:nvSpPr>
            <p:cNvPr id="44" name="Shape 44"/>
            <p:cNvSpPr/>
            <p:nvPr/>
          </p:nvSpPr>
          <p:spPr>
            <a:xfrm>
              <a:off x="27422" y="27422"/>
              <a:ext cx="1526306" cy="7185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lnSpc>
                  <a:spcPct val="107000"/>
                </a:lnSpc>
                <a:defRPr b="1" sz="1400">
                  <a:solidFill>
                    <a:srgbClr val="FFFFFF"/>
                  </a:solidFill>
                  <a:latin typeface="Agency FB"/>
                  <a:ea typeface="Agency FB"/>
                  <a:cs typeface="Agency FB"/>
                  <a:sym typeface="Agency FB"/>
                </a:defRPr>
              </a:pPr>
              <a:r>
                <a:t>PREVENT ISSUES</a:t>
              </a:r>
              <a:endParaRPr sz="1100"/>
            </a:p>
            <a:p>
              <a:pPr algn="ctr">
                <a:lnSpc>
                  <a:spcPct val="107000"/>
                </a:lnSpc>
                <a:defRPr b="1" sz="1100">
                  <a:solidFill>
                    <a:srgbClr val="FFFFFF"/>
                  </a:solidFill>
                  <a:latin typeface="Agency FB"/>
                  <a:ea typeface="Agency FB"/>
                  <a:cs typeface="Agency FB"/>
                  <a:sym typeface="Agency FB"/>
                </a:defRPr>
              </a:pPr>
              <a:r>
                <a:t>Corrective Action</a:t>
              </a:r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4930775" y="2601912"/>
            <a:ext cx="1990725" cy="1639153"/>
            <a:chOff x="0" y="0"/>
            <a:chExt cx="1990725" cy="1639152"/>
          </a:xfrm>
        </p:grpSpPr>
        <p:sp>
          <p:nvSpPr>
            <p:cNvPr id="46" name="Shape 46"/>
            <p:cNvSpPr/>
            <p:nvPr/>
          </p:nvSpPr>
          <p:spPr>
            <a:xfrm>
              <a:off x="0" y="0"/>
              <a:ext cx="1990725" cy="1257300"/>
            </a:xfrm>
            <a:prstGeom prst="ellipse">
              <a:avLst/>
            </a:prstGeom>
            <a:solidFill>
              <a:srgbClr val="0070C0"/>
            </a:solidFill>
            <a:ln w="28575" cap="flat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lnSpc>
                  <a:spcPct val="107000"/>
                </a:lnSpc>
                <a:defRPr sz="1100"/>
              </a:pPr>
            </a:p>
          </p:txBody>
        </p:sp>
        <p:sp>
          <p:nvSpPr>
            <p:cNvPr id="47" name="Shape 47"/>
            <p:cNvSpPr/>
            <p:nvPr/>
          </p:nvSpPr>
          <p:spPr>
            <a:xfrm>
              <a:off x="291512" y="184112"/>
              <a:ext cx="1407701" cy="14550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lnSpc>
                  <a:spcPct val="107000"/>
                </a:lnSpc>
                <a:defRPr b="1" sz="1600">
                  <a:solidFill>
                    <a:srgbClr val="FFFFFF"/>
                  </a:solidFill>
                  <a:latin typeface="Agency FB"/>
                  <a:ea typeface="Agency FB"/>
                  <a:cs typeface="Agency FB"/>
                  <a:sym typeface="Agency FB"/>
                </a:defRPr>
              </a:pPr>
              <a:r>
                <a:t>VT3000</a:t>
              </a:r>
              <a:endParaRPr sz="1100"/>
            </a:p>
            <a:p>
              <a:pPr algn="ctr">
                <a:lnSpc>
                  <a:spcPct val="107000"/>
                </a:lnSpc>
                <a:defRPr b="1" sz="1000">
                  <a:solidFill>
                    <a:srgbClr val="FFFFFF"/>
                  </a:solidFill>
                  <a:latin typeface="Agency FB"/>
                  <a:ea typeface="Agency FB"/>
                  <a:cs typeface="Agency FB"/>
                  <a:sym typeface="Agency FB"/>
                </a:defRPr>
              </a:pPr>
              <a:r>
                <a:t>Innovative</a:t>
              </a:r>
              <a:endParaRPr sz="1100"/>
            </a:p>
            <a:p>
              <a:pPr algn="ctr">
                <a:lnSpc>
                  <a:spcPct val="107000"/>
                </a:lnSpc>
                <a:defRPr b="1" sz="1000">
                  <a:solidFill>
                    <a:srgbClr val="FFFFFF"/>
                  </a:solidFill>
                  <a:latin typeface="Agency FB"/>
                  <a:ea typeface="Agency FB"/>
                  <a:cs typeface="Agency FB"/>
                  <a:sym typeface="Agency FB"/>
                </a:defRPr>
              </a:pPr>
              <a:r>
                <a:t>Wireless System</a:t>
              </a:r>
              <a:endParaRPr sz="1100"/>
            </a:p>
            <a:p>
              <a:pPr algn="ctr">
                <a:lnSpc>
                  <a:spcPct val="107000"/>
                </a:lnSpc>
                <a:defRPr b="1" sz="1000">
                  <a:solidFill>
                    <a:srgbClr val="FFFFFF"/>
                  </a:solidFill>
                  <a:latin typeface="Agency FB"/>
                  <a:ea typeface="Agency FB"/>
                  <a:cs typeface="Agency FB"/>
                  <a:sym typeface="Agency FB"/>
                </a:defRPr>
              </a:pPr>
              <a:r>
                <a:t>For the Production Floor</a:t>
              </a:r>
              <a:endParaRPr sz="1100"/>
            </a:p>
            <a:p>
              <a:pPr algn="ctr">
                <a:lnSpc>
                  <a:spcPct val="107000"/>
                </a:lnSpc>
                <a:defRPr b="1" sz="1000">
                  <a:solidFill>
                    <a:srgbClr val="FFFFFF"/>
                  </a:solidFill>
                  <a:latin typeface="Agency FB"/>
                  <a:ea typeface="Agency FB"/>
                  <a:cs typeface="Agency FB"/>
                  <a:sym typeface="Agency FB"/>
                </a:defRPr>
              </a:pPr>
              <a:r>
                <a:t> </a:t>
              </a:r>
              <a:endParaRPr sz="1100"/>
            </a:p>
            <a:p>
              <a:pPr algn="ctr">
                <a:lnSpc>
                  <a:spcPct val="107000"/>
                </a:lnSpc>
                <a:defRPr b="1" sz="1000">
                  <a:solidFill>
                    <a:srgbClr val="FFFFFF"/>
                  </a:solidFill>
                  <a:latin typeface="Agency FB"/>
                  <a:ea typeface="Agency FB"/>
                  <a:cs typeface="Agency FB"/>
                  <a:sym typeface="Agency FB"/>
                </a:defRPr>
              </a:pPr>
              <a:r>
                <a:t> </a:t>
              </a:r>
              <a:endParaRPr sz="1100"/>
            </a:p>
            <a:p>
              <a:pPr algn="ctr">
                <a:lnSpc>
                  <a:spcPct val="107000"/>
                </a:lnSpc>
                <a:defRPr b="1" sz="800">
                  <a:solidFill>
                    <a:srgbClr val="FFFFFF"/>
                  </a:solidFill>
                  <a:latin typeface="Agency FB"/>
                  <a:ea typeface="Agency FB"/>
                  <a:cs typeface="Agency FB"/>
                  <a:sym typeface="Agency FB"/>
                </a:defRPr>
              </a:pPr>
              <a:r>
                <a:t>WWi</a:t>
              </a:r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3495236" y="5475503"/>
            <a:ext cx="542215" cy="669494"/>
            <a:chOff x="0" y="0"/>
            <a:chExt cx="542214" cy="669492"/>
          </a:xfrm>
        </p:grpSpPr>
        <p:sp>
          <p:nvSpPr>
            <p:cNvPr id="49" name="Shape 49"/>
            <p:cNvSpPr/>
            <p:nvPr/>
          </p:nvSpPr>
          <p:spPr>
            <a:xfrm rot="14570712">
              <a:off x="-27343" y="183140"/>
              <a:ext cx="596901" cy="303213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107000"/>
                </a:lnSpc>
                <a:spcBef>
                  <a:spcPts val="800"/>
                </a:spcBef>
                <a:defRPr sz="1100"/>
              </a:pPr>
            </a:p>
          </p:txBody>
        </p:sp>
        <p:sp>
          <p:nvSpPr>
            <p:cNvPr id="50" name="Shape 50"/>
            <p:cNvSpPr/>
            <p:nvPr/>
          </p:nvSpPr>
          <p:spPr>
            <a:xfrm rot="14570712">
              <a:off x="-53757" y="226375"/>
              <a:ext cx="596901" cy="243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107000"/>
                </a:lnSpc>
                <a:spcBef>
                  <a:spcPts val="800"/>
                </a:spcBef>
                <a:defRPr sz="1100"/>
              </a:lvl1pPr>
            </a:lstStyle>
            <a:p>
              <a:pPr/>
              <a:r>
                <a:t> </a:t>
              </a:r>
            </a:p>
          </p:txBody>
        </p:sp>
      </p:grpSp>
      <p:pic>
        <p:nvPicPr>
          <p:cNvPr id="52" name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60987" y="4862512"/>
            <a:ext cx="855663" cy="638176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/>
          <p:nvPr/>
        </p:nvSpPr>
        <p:spPr>
          <a:xfrm>
            <a:off x="0" y="661426"/>
            <a:ext cx="176837" cy="50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>
              <a:defRPr sz="1100"/>
            </a:pPr>
          </a:p>
          <a:p>
            <a:pPr>
              <a:defRPr sz="1100"/>
            </a:pPr>
            <a:r>
              <a:t> </a:t>
            </a:r>
            <a:endParaRPr sz="8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title" idx="4294967295"/>
          </p:nvPr>
        </p:nvSpPr>
        <p:spPr>
          <a:xfrm>
            <a:off x="820737" y="0"/>
            <a:ext cx="10515601" cy="13255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i="1" sz="2400">
                <a:solidFill>
                  <a:srgbClr val="00B0F0"/>
                </a:solidFill>
              </a:defRPr>
            </a:lvl1pPr>
          </a:lstStyle>
          <a:p>
            <a:pPr/>
            <a:r>
              <a:t>Call Station Input Module</a:t>
            </a:r>
          </a:p>
        </p:txBody>
      </p:sp>
      <p:sp>
        <p:nvSpPr>
          <p:cNvPr id="175" name="Shape 175"/>
          <p:cNvSpPr/>
          <p:nvPr>
            <p:ph type="body" idx="4294967295"/>
          </p:nvPr>
        </p:nvSpPr>
        <p:spPr>
          <a:xfrm>
            <a:off x="1489075" y="1258887"/>
            <a:ext cx="10515600" cy="491807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>
              <a:lnSpc>
                <a:spcPct val="80000"/>
              </a:lnSpc>
              <a:buSzTx/>
              <a:buNone/>
              <a:defRPr sz="2000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Call Station  - Battery or Powered </a:t>
            </a:r>
          </a:p>
          <a:p>
            <a:pPr lvl="2" marL="1257300" indent="-342900">
              <a:lnSpc>
                <a:spcPct val="80000"/>
              </a:lnSpc>
              <a:spcBef>
                <a:spcPts val="0"/>
              </a:spcBef>
              <a:defRPr b="1" i="1" sz="1800">
                <a:latin typeface="Arial Narrow"/>
                <a:ea typeface="Arial Narrow"/>
                <a:cs typeface="Arial Narrow"/>
                <a:sym typeface="Arial Narrow"/>
              </a:defRPr>
            </a:pPr>
          </a:p>
          <a:p>
            <a:pPr lvl="2" marL="342900" indent="571500">
              <a:lnSpc>
                <a:spcPct val="80000"/>
              </a:lnSpc>
              <a:spcBef>
                <a:spcPts val="0"/>
              </a:spcBef>
              <a:buSzTx/>
              <a:buNone/>
              <a:defRPr b="1" i="1" sz="18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Captures Response Time to Issues</a:t>
            </a:r>
          </a:p>
          <a:p>
            <a:pPr lvl="2" marL="1257300" indent="-342900">
              <a:lnSpc>
                <a:spcPct val="80000"/>
              </a:lnSpc>
              <a:spcBef>
                <a:spcPts val="0"/>
              </a:spcBef>
              <a:buFont typeface="Wingdings"/>
              <a:buChar char="❖"/>
              <a:defRPr b="1" i="1" sz="18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 Introduces a Whole New Concept of Support Accountability  </a:t>
            </a:r>
          </a:p>
          <a:p>
            <a:pPr lvl="2" marL="342900" indent="571500">
              <a:lnSpc>
                <a:spcPct val="80000"/>
              </a:lnSpc>
              <a:spcBef>
                <a:spcPts val="0"/>
              </a:spcBef>
              <a:buSzTx/>
              <a:buNone/>
              <a:defRPr b="1" i="1" sz="18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       </a:t>
            </a:r>
            <a:r>
              <a:rPr b="0">
                <a:solidFill>
                  <a:srgbClr val="3333CC"/>
                </a:solidFill>
              </a:rPr>
              <a:t>Also Escalates and Routes Messages  Until Acknowledgement  </a:t>
            </a:r>
            <a:endParaRPr>
              <a:solidFill>
                <a:srgbClr val="3333CC"/>
              </a:solidFill>
            </a:endParaRPr>
          </a:p>
          <a:p>
            <a:pPr lvl="2" marL="342900" indent="571500">
              <a:lnSpc>
                <a:spcPct val="80000"/>
              </a:lnSpc>
              <a:spcBef>
                <a:spcPts val="0"/>
              </a:spcBef>
              <a:buSzTx/>
              <a:buNone/>
              <a:defRPr b="1" i="1" sz="800">
                <a:solidFill>
                  <a:srgbClr val="3333CC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</a:p>
          <a:p>
            <a:pPr lvl="2" marL="1257300" indent="-342900">
              <a:lnSpc>
                <a:spcPct val="80000"/>
              </a:lnSpc>
              <a:spcBef>
                <a:spcPts val="0"/>
              </a:spcBef>
              <a:buFont typeface="Wingdings"/>
              <a:buChar char="❖"/>
              <a:defRPr b="1" i="1" sz="18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Every  Request for Support is  Logged in Database [Time and Date Stamped ] </a:t>
            </a:r>
          </a:p>
          <a:p>
            <a:pPr lvl="2" marL="342900" indent="571500">
              <a:lnSpc>
                <a:spcPct val="80000"/>
              </a:lnSpc>
              <a:spcBef>
                <a:spcPts val="0"/>
              </a:spcBef>
              <a:buSzTx/>
              <a:buNone/>
              <a:defRPr b="1" i="1" sz="800">
                <a:latin typeface="Arial Narrow"/>
                <a:ea typeface="Arial Narrow"/>
                <a:cs typeface="Arial Narrow"/>
                <a:sym typeface="Arial Narrow"/>
              </a:defRPr>
            </a:pPr>
          </a:p>
          <a:p>
            <a:pPr lvl="2" marL="1257300" indent="-342900">
              <a:lnSpc>
                <a:spcPct val="80000"/>
              </a:lnSpc>
              <a:spcBef>
                <a:spcPts val="0"/>
              </a:spcBef>
              <a:buFont typeface="Wingdings"/>
              <a:buChar char="❖"/>
              <a:defRPr b="1" i="1" sz="18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Provides Visibility of Support Personnel Response Performance to the Production Floor </a:t>
            </a:r>
          </a:p>
          <a:p>
            <a:pPr lvl="2" marL="342900" indent="571500">
              <a:lnSpc>
                <a:spcPct val="80000"/>
              </a:lnSpc>
              <a:spcBef>
                <a:spcPts val="0"/>
              </a:spcBef>
              <a:buSzTx/>
              <a:buNone/>
              <a:defRPr b="1" i="1" sz="800">
                <a:latin typeface="Arial Narrow"/>
                <a:ea typeface="Arial Narrow"/>
                <a:cs typeface="Arial Narrow"/>
                <a:sym typeface="Arial Narrow"/>
              </a:defRPr>
            </a:pPr>
          </a:p>
          <a:p>
            <a:pPr lvl="2" marL="1257300" indent="-342900">
              <a:lnSpc>
                <a:spcPct val="80000"/>
              </a:lnSpc>
              <a:spcBef>
                <a:spcPts val="0"/>
              </a:spcBef>
              <a:buFont typeface="Wingdings"/>
              <a:buChar char="❖"/>
              <a:defRPr b="1" i="1" sz="18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Innovative Zigbee Wireless “Mesh” Technology </a:t>
            </a:r>
          </a:p>
          <a:p>
            <a:pPr lvl="2" marL="342900" indent="571500">
              <a:lnSpc>
                <a:spcPct val="80000"/>
              </a:lnSpc>
              <a:spcBef>
                <a:spcPts val="0"/>
              </a:spcBef>
              <a:buSzTx/>
              <a:buNone/>
              <a:defRPr b="1" i="1" sz="800">
                <a:latin typeface="Arial Narrow"/>
                <a:ea typeface="Arial Narrow"/>
                <a:cs typeface="Arial Narrow"/>
                <a:sym typeface="Arial Narrow"/>
              </a:defRPr>
            </a:pPr>
          </a:p>
          <a:p>
            <a:pPr lvl="2" marL="1257300" indent="-342900">
              <a:lnSpc>
                <a:spcPct val="80000"/>
              </a:lnSpc>
              <a:spcBef>
                <a:spcPts val="0"/>
              </a:spcBef>
              <a:buFont typeface="Wingdings"/>
              <a:buChar char="❖"/>
              <a:defRPr b="1" i="1" sz="18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 NEMA 4-sealed housing / Membrane Switch Buttons</a:t>
            </a:r>
          </a:p>
          <a:p>
            <a:pPr lvl="2" marL="1257300" indent="-342900">
              <a:lnSpc>
                <a:spcPct val="80000"/>
              </a:lnSpc>
              <a:spcBef>
                <a:spcPts val="0"/>
              </a:spcBef>
              <a:defRPr b="1" i="1" sz="800">
                <a:latin typeface="Arial Narrow"/>
                <a:ea typeface="Arial Narrow"/>
                <a:cs typeface="Arial Narrow"/>
                <a:sym typeface="Arial Narrow"/>
              </a:defRPr>
            </a:pPr>
          </a:p>
          <a:p>
            <a:pPr lvl="2" marL="1257300" indent="-342900">
              <a:lnSpc>
                <a:spcPct val="80000"/>
              </a:lnSpc>
              <a:spcBef>
                <a:spcPts val="0"/>
              </a:spcBef>
              <a:buFont typeface="Wingdings"/>
              <a:buChar char="❖"/>
              <a:defRPr b="1" i="1" sz="18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Contains 4 Switch Contacts </a:t>
            </a:r>
          </a:p>
          <a:p>
            <a:pPr lvl="2" marL="1257300" indent="-342900">
              <a:lnSpc>
                <a:spcPct val="80000"/>
              </a:lnSpc>
              <a:spcBef>
                <a:spcPts val="0"/>
              </a:spcBef>
              <a:defRPr b="1" i="1" sz="800">
                <a:latin typeface="Arial Narrow"/>
                <a:ea typeface="Arial Narrow"/>
                <a:cs typeface="Arial Narrow"/>
                <a:sym typeface="Arial Narrow"/>
              </a:defRPr>
            </a:pPr>
          </a:p>
          <a:p>
            <a:pPr lvl="2" marL="1257300" indent="-342900">
              <a:lnSpc>
                <a:spcPct val="80000"/>
              </a:lnSpc>
              <a:spcBef>
                <a:spcPts val="0"/>
              </a:spcBef>
              <a:buFont typeface="Wingdings"/>
              <a:buChar char="❖"/>
              <a:defRPr b="1" i="1" sz="18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Up to 1,500 Units per System – 6000 Monitoring Points in Control Unit [Server] </a:t>
            </a:r>
          </a:p>
          <a:p>
            <a:pPr lvl="2" marL="342900" indent="571500">
              <a:lnSpc>
                <a:spcPct val="80000"/>
              </a:lnSpc>
              <a:spcBef>
                <a:spcPts val="0"/>
              </a:spcBef>
              <a:buSzTx/>
              <a:buNone/>
              <a:defRPr b="1" i="1" sz="800">
                <a:latin typeface="Arial Narrow"/>
                <a:ea typeface="Arial Narrow"/>
                <a:cs typeface="Arial Narrow"/>
                <a:sym typeface="Arial Narrow"/>
              </a:defRPr>
            </a:pPr>
          </a:p>
          <a:p>
            <a:pPr lvl="2" marL="1257300" indent="-342900">
              <a:lnSpc>
                <a:spcPct val="80000"/>
              </a:lnSpc>
              <a:spcBef>
                <a:spcPts val="0"/>
              </a:spcBef>
              <a:buFont typeface="Wingdings"/>
              <a:buChar char="❖"/>
              <a:defRPr b="1" i="1" sz="18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Communication Path for Each Individual Button is Programmable</a:t>
            </a:r>
          </a:p>
        </p:txBody>
      </p:sp>
      <p:sp>
        <p:nvSpPr>
          <p:cNvPr id="176" name="Shape 176"/>
          <p:cNvSpPr/>
          <p:nvPr/>
        </p:nvSpPr>
        <p:spPr>
          <a:xfrm>
            <a:off x="374650" y="6413500"/>
            <a:ext cx="11920538" cy="320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300">
                <a:solidFill>
                  <a:srgbClr val="40404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Factory Floor Communication • Andons  •  Real Time Performance Screens • Visual Factory • Automated Data Capture • OEE </a:t>
            </a:r>
          </a:p>
        </p:txBody>
      </p:sp>
      <p:sp>
        <p:nvSpPr>
          <p:cNvPr id="177" name="Shape 177"/>
          <p:cNvSpPr/>
          <p:nvPr/>
        </p:nvSpPr>
        <p:spPr>
          <a:xfrm>
            <a:off x="374650" y="989013"/>
            <a:ext cx="11407775" cy="31749"/>
          </a:xfrm>
          <a:prstGeom prst="line">
            <a:avLst/>
          </a:prstGeom>
          <a:ln w="38100">
            <a:solidFill>
              <a:srgbClr val="FFC000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178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96562" y="238125"/>
            <a:ext cx="904876" cy="666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2400" y="123825"/>
            <a:ext cx="3505200" cy="4000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pd013meshnetwork.png" descr="pd013meshnetwork.g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913812" y="3665537"/>
            <a:ext cx="1600201" cy="941388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Shape 181"/>
          <p:cNvSpPr/>
          <p:nvPr/>
        </p:nvSpPr>
        <p:spPr>
          <a:xfrm>
            <a:off x="9077325" y="4640262"/>
            <a:ext cx="1361837" cy="430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 sz="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DigiMesh Technology  Forms </a:t>
            </a:r>
          </a:p>
          <a:p>
            <a:pPr>
              <a:defRPr i="1" sz="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It's Own Network</a:t>
            </a:r>
          </a:p>
        </p:txBody>
      </p:sp>
      <p:pic>
        <p:nvPicPr>
          <p:cNvPr id="182" name="image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66750" y="2825750"/>
            <a:ext cx="1435100" cy="18510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type="title" idx="4294967295"/>
          </p:nvPr>
        </p:nvSpPr>
        <p:spPr>
          <a:xfrm>
            <a:off x="658812" y="57150"/>
            <a:ext cx="10515601" cy="13255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i="1" sz="2400">
                <a:solidFill>
                  <a:srgbClr val="00B0F0"/>
                </a:solidFill>
              </a:defRPr>
            </a:lvl1pPr>
          </a:lstStyle>
          <a:p>
            <a:pPr/>
            <a:r>
              <a:t> BSC Input Module  - Flexible and Simple </a:t>
            </a:r>
          </a:p>
        </p:txBody>
      </p:sp>
      <p:sp>
        <p:nvSpPr>
          <p:cNvPr id="185" name="Shape 185"/>
          <p:cNvSpPr/>
          <p:nvPr>
            <p:ph type="body" idx="4294967295"/>
          </p:nvPr>
        </p:nvSpPr>
        <p:spPr>
          <a:xfrm>
            <a:off x="985837" y="1120775"/>
            <a:ext cx="10515601" cy="519271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buSzTx/>
              <a:buNone/>
              <a:defRPr i="1"/>
            </a:lvl1pPr>
          </a:lstStyle>
          <a:p>
            <a:pPr/>
            <a:r>
              <a:t>BSC Module – Programmable Buttons </a:t>
            </a:r>
          </a:p>
        </p:txBody>
      </p:sp>
      <p:pic>
        <p:nvPicPr>
          <p:cNvPr id="186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96562" y="238125"/>
            <a:ext cx="904876" cy="666750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Shape 187"/>
          <p:cNvSpPr/>
          <p:nvPr/>
        </p:nvSpPr>
        <p:spPr>
          <a:xfrm>
            <a:off x="374650" y="989013"/>
            <a:ext cx="11407775" cy="31749"/>
          </a:xfrm>
          <a:prstGeom prst="line">
            <a:avLst/>
          </a:prstGeom>
          <a:ln w="38100">
            <a:solidFill>
              <a:srgbClr val="FFC000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188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2400" y="123825"/>
            <a:ext cx="3505200" cy="4000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66862" y="1771650"/>
            <a:ext cx="1320801" cy="2009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093912" y="4086225"/>
            <a:ext cx="3530601" cy="2085975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Shape 191"/>
          <p:cNvSpPr/>
          <p:nvPr/>
        </p:nvSpPr>
        <p:spPr>
          <a:xfrm>
            <a:off x="271462" y="6413500"/>
            <a:ext cx="11920538" cy="320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300">
                <a:solidFill>
                  <a:srgbClr val="40404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Factory Floor Communication • Andons  •  Real Time Performance Screens • Visual Factory • Automated Data Capture • OEE </a:t>
            </a:r>
          </a:p>
        </p:txBody>
      </p:sp>
      <p:pic>
        <p:nvPicPr>
          <p:cNvPr id="192" name="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158162" y="4143375"/>
            <a:ext cx="1362076" cy="20288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270250" y="2373312"/>
            <a:ext cx="758825" cy="903288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Shape 194"/>
          <p:cNvSpPr/>
          <p:nvPr/>
        </p:nvSpPr>
        <p:spPr>
          <a:xfrm>
            <a:off x="1789112" y="3797300"/>
            <a:ext cx="785216" cy="231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0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Touch Screen</a:t>
            </a:r>
          </a:p>
        </p:txBody>
      </p:sp>
      <p:sp>
        <p:nvSpPr>
          <p:cNvPr id="195" name="Shape 195"/>
          <p:cNvSpPr/>
          <p:nvPr/>
        </p:nvSpPr>
        <p:spPr>
          <a:xfrm>
            <a:off x="3222625" y="3376612"/>
            <a:ext cx="831850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0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I/O Module </a:t>
            </a:r>
          </a:p>
        </p:txBody>
      </p:sp>
      <p:sp>
        <p:nvSpPr>
          <p:cNvPr id="196" name="Shape 196"/>
          <p:cNvSpPr/>
          <p:nvPr/>
        </p:nvSpPr>
        <p:spPr>
          <a:xfrm>
            <a:off x="5070475" y="1647825"/>
            <a:ext cx="4883150" cy="2402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 b="1" sz="2200">
                <a:latin typeface="Agency FB"/>
                <a:ea typeface="Agency FB"/>
                <a:cs typeface="Agency FB"/>
                <a:sym typeface="Agency FB"/>
              </a:defRPr>
            </a:pPr>
            <a:r>
              <a:t>Choose Button Type, Color, Size &amp;  Quantity  </a:t>
            </a:r>
          </a:p>
          <a:p>
            <a:pPr marL="285750" indent="-285750">
              <a:buSzPct val="100000"/>
              <a:buFont typeface="Arial"/>
              <a:buChar char="•"/>
              <a:defRPr b="1" sz="2200">
                <a:latin typeface="Agency FB"/>
                <a:ea typeface="Agency FB"/>
                <a:cs typeface="Agency FB"/>
                <a:sym typeface="Agency FB"/>
              </a:defRPr>
            </a:pPr>
            <a:r>
              <a:t>Flexible Layouts </a:t>
            </a:r>
          </a:p>
          <a:p>
            <a:pPr marL="285750" indent="-285750">
              <a:buSzPct val="100000"/>
              <a:buFont typeface="Arial"/>
              <a:buChar char="•"/>
              <a:defRPr b="1" sz="2200">
                <a:latin typeface="Agency FB"/>
                <a:ea typeface="Agency FB"/>
                <a:cs typeface="Agency FB"/>
                <a:sym typeface="Agency FB"/>
              </a:defRPr>
            </a:pPr>
            <a:r>
              <a:t>Programmable </a:t>
            </a:r>
          </a:p>
          <a:p>
            <a:pPr marL="285750" indent="-285750">
              <a:buSzPct val="100000"/>
              <a:buFont typeface="Arial"/>
              <a:buChar char="•"/>
              <a:defRPr b="1" sz="2200">
                <a:latin typeface="Agency FB"/>
                <a:ea typeface="Agency FB"/>
                <a:cs typeface="Agency FB"/>
                <a:sym typeface="Agency FB"/>
              </a:defRPr>
            </a:pPr>
            <a:r>
              <a:t>Link Multiple Screens </a:t>
            </a:r>
          </a:p>
          <a:p>
            <a:pPr marL="285750" indent="-285750">
              <a:buSzPct val="100000"/>
              <a:buFont typeface="Arial"/>
              <a:buChar char="•"/>
              <a:defRPr b="1" sz="2200">
                <a:latin typeface="Agency FB"/>
                <a:ea typeface="Agency FB"/>
                <a:cs typeface="Agency FB"/>
                <a:sym typeface="Agency FB"/>
              </a:defRPr>
            </a:pPr>
            <a:r>
              <a:t>Immediate Communications </a:t>
            </a:r>
          </a:p>
          <a:p>
            <a:pPr marL="285750" indent="-285750">
              <a:buSzPct val="100000"/>
              <a:buFont typeface="Arial"/>
              <a:buChar char="•"/>
              <a:defRPr b="1" sz="2200">
                <a:latin typeface="Agency FB"/>
                <a:ea typeface="Agency FB"/>
                <a:cs typeface="Agency FB"/>
                <a:sym typeface="Agency FB"/>
              </a:defRPr>
            </a:pPr>
            <a:r>
              <a:t>Simple  &amp; Flexible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type="title" idx="4294967295"/>
          </p:nvPr>
        </p:nvSpPr>
        <p:spPr>
          <a:xfrm>
            <a:off x="533400" y="96837"/>
            <a:ext cx="10515600" cy="132715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i="1" sz="2400">
                <a:solidFill>
                  <a:srgbClr val="00B0F0"/>
                </a:solidFill>
              </a:defRPr>
            </a:lvl1pPr>
          </a:lstStyle>
          <a:p>
            <a:pPr/>
            <a:r>
              <a:t>         Touch Input Module  - Visual Status Indicators </a:t>
            </a:r>
          </a:p>
        </p:txBody>
      </p:sp>
      <p:sp>
        <p:nvSpPr>
          <p:cNvPr id="199" name="Shape 199"/>
          <p:cNvSpPr/>
          <p:nvPr>
            <p:ph type="body" idx="4294967295"/>
          </p:nvPr>
        </p:nvSpPr>
        <p:spPr>
          <a:xfrm>
            <a:off x="3767137" y="2112962"/>
            <a:ext cx="10515601" cy="4906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>
              <a:buSzTx/>
              <a:buNone/>
              <a:defRPr i="1"/>
            </a:pPr>
            <a:r>
              <a:t> </a:t>
            </a:r>
          </a:p>
          <a:p>
            <a:pPr marL="0" indent="0">
              <a:buFont typeface="Wingdings"/>
              <a:buChar char="❖"/>
              <a:defRPr b="1">
                <a:latin typeface="Agency FB"/>
                <a:ea typeface="Agency FB"/>
                <a:cs typeface="Agency FB"/>
                <a:sym typeface="Agency FB"/>
              </a:defRPr>
            </a:pPr>
            <a:r>
              <a:t>Programmable &amp; Configurable Touch Screen Displays </a:t>
            </a:r>
          </a:p>
          <a:p>
            <a:pPr marL="0" indent="0">
              <a:buFont typeface="Wingdings"/>
              <a:buChar char="❖"/>
              <a:defRPr b="1">
                <a:latin typeface="Agency FB"/>
                <a:ea typeface="Agency FB"/>
                <a:cs typeface="Agency FB"/>
                <a:sym typeface="Agency FB"/>
              </a:defRPr>
            </a:pPr>
            <a:r>
              <a:t>Number of Individuals to Call – Programmable  20+ </a:t>
            </a:r>
          </a:p>
          <a:p>
            <a:pPr marL="0" indent="0">
              <a:buFont typeface="Wingdings"/>
              <a:buChar char="❖"/>
              <a:defRPr b="1">
                <a:latin typeface="Agency FB"/>
                <a:ea typeface="Agency FB"/>
                <a:cs typeface="Agency FB"/>
                <a:sym typeface="Agency FB"/>
              </a:defRPr>
            </a:pPr>
            <a:r>
              <a:t>Immediate Communications -Response Time &amp; Escalations</a:t>
            </a:r>
          </a:p>
          <a:p>
            <a:pPr marL="0" indent="0">
              <a:buFont typeface="Wingdings"/>
              <a:buChar char="❖"/>
              <a:defRPr b="1">
                <a:latin typeface="Agency FB"/>
                <a:ea typeface="Agency FB"/>
                <a:cs typeface="Agency FB"/>
                <a:sym typeface="Agency FB"/>
              </a:defRPr>
            </a:pPr>
            <a:r>
              <a:t>Captures Counts &amp; Downtime With Reasons </a:t>
            </a:r>
          </a:p>
          <a:p>
            <a:pPr marL="0" indent="0">
              <a:buFont typeface="Wingdings"/>
              <a:buChar char="❖"/>
              <a:defRPr b="1">
                <a:latin typeface="Agency FB"/>
                <a:ea typeface="Agency FB"/>
                <a:cs typeface="Agency FB"/>
                <a:sym typeface="Agency FB"/>
              </a:defRPr>
            </a:pPr>
            <a:r>
              <a:t>Full Touch Screen Keyboard &amp; Key Pad </a:t>
            </a:r>
          </a:p>
        </p:txBody>
      </p:sp>
      <p:pic>
        <p:nvPicPr>
          <p:cNvPr id="200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" y="123825"/>
            <a:ext cx="3505200" cy="4000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96562" y="238125"/>
            <a:ext cx="904876" cy="666750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Shape 202"/>
          <p:cNvSpPr/>
          <p:nvPr/>
        </p:nvSpPr>
        <p:spPr>
          <a:xfrm>
            <a:off x="374650" y="989013"/>
            <a:ext cx="11407775" cy="31749"/>
          </a:xfrm>
          <a:prstGeom prst="line">
            <a:avLst/>
          </a:prstGeom>
          <a:ln w="38100">
            <a:solidFill>
              <a:srgbClr val="FFC000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203" name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4050" y="1852612"/>
            <a:ext cx="1427163" cy="1228726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Shape 204"/>
          <p:cNvSpPr/>
          <p:nvPr/>
        </p:nvSpPr>
        <p:spPr>
          <a:xfrm>
            <a:off x="271462" y="6413500"/>
            <a:ext cx="11920538" cy="320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300">
                <a:solidFill>
                  <a:srgbClr val="40404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Factory Floor Communication • Andons  •  Real Time Performance Screens • Visual Factory • Automated Data Capture • OEE </a:t>
            </a:r>
          </a:p>
        </p:txBody>
      </p:sp>
      <p:sp>
        <p:nvSpPr>
          <p:cNvPr id="205" name="Shape 205"/>
          <p:cNvSpPr/>
          <p:nvPr/>
        </p:nvSpPr>
        <p:spPr>
          <a:xfrm>
            <a:off x="374650" y="1203325"/>
            <a:ext cx="5591175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i="1" sz="2800"/>
            </a:lvl1pPr>
          </a:lstStyle>
          <a:p>
            <a:pPr/>
            <a:r>
              <a:t>Touch Input Module – 7” Screens </a:t>
            </a:r>
          </a:p>
        </p:txBody>
      </p:sp>
      <p:pic>
        <p:nvPicPr>
          <p:cNvPr id="206" name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411412" y="2112962"/>
            <a:ext cx="758826" cy="903288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Shape 207"/>
          <p:cNvSpPr/>
          <p:nvPr/>
        </p:nvSpPr>
        <p:spPr>
          <a:xfrm>
            <a:off x="411162" y="3994150"/>
            <a:ext cx="6713538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i="1" sz="2800"/>
            </a:lvl1pPr>
          </a:lstStyle>
          <a:p>
            <a:pPr/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type="title" idx="4294967295"/>
          </p:nvPr>
        </p:nvSpPr>
        <p:spPr>
          <a:xfrm>
            <a:off x="661987" y="0"/>
            <a:ext cx="10515601" cy="150812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i="1" sz="2400">
                <a:solidFill>
                  <a:srgbClr val="00B0F0"/>
                </a:solidFill>
              </a:defRPr>
            </a:lvl1pPr>
          </a:lstStyle>
          <a:p>
            <a:pPr/>
            <a:r>
              <a:t>Production Status Module – Touch Screen [10” Screen] &amp; I/O Module  </a:t>
            </a:r>
          </a:p>
        </p:txBody>
      </p:sp>
      <p:sp>
        <p:nvSpPr>
          <p:cNvPr id="210" name="Shape 210"/>
          <p:cNvSpPr/>
          <p:nvPr>
            <p:ph type="body" idx="4294967295"/>
          </p:nvPr>
        </p:nvSpPr>
        <p:spPr>
          <a:xfrm>
            <a:off x="2938462" y="1143000"/>
            <a:ext cx="8305801" cy="50450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>
              <a:buSzTx/>
              <a:buNone/>
              <a:defRPr sz="2000">
                <a:solidFill>
                  <a:srgbClr val="7F7F7F"/>
                </a:solidFill>
              </a:defRPr>
            </a:pPr>
          </a:p>
          <a:p>
            <a:pPr marL="0" indent="0">
              <a:buSzTx/>
              <a:buNone/>
              <a:defRPr sz="2000">
                <a:solidFill>
                  <a:srgbClr val="7F7F7F"/>
                </a:solidFill>
              </a:defRPr>
            </a:pPr>
            <a:r>
              <a:t>Module Features </a:t>
            </a:r>
          </a:p>
          <a:p>
            <a:pPr marL="0" indent="0">
              <a:lnSpc>
                <a:spcPct val="107000"/>
              </a:lnSpc>
              <a:defRPr i="1" sz="20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Configurable Touch Screen Display 	</a:t>
            </a:r>
          </a:p>
          <a:p>
            <a:pPr marL="0" indent="0">
              <a:lnSpc>
                <a:spcPct val="107000"/>
              </a:lnSpc>
              <a:defRPr i="1" sz="20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 Captures the Responding Individual w/ NFC Technology </a:t>
            </a:r>
          </a:p>
          <a:p>
            <a:pPr marL="0" indent="0">
              <a:lnSpc>
                <a:spcPct val="107000"/>
              </a:lnSpc>
              <a:defRPr i="1" sz="20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Module Retrieves Data for Look Up List		</a:t>
            </a:r>
          </a:p>
          <a:p>
            <a:pPr marL="0" indent="0">
              <a:lnSpc>
                <a:spcPct val="107000"/>
              </a:lnSpc>
              <a:defRPr i="1" sz="20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Wireless Configuration  Set-Up &amp; Changes  	</a:t>
            </a:r>
          </a:p>
          <a:p>
            <a:pPr marL="0" indent="0">
              <a:lnSpc>
                <a:spcPct val="107000"/>
              </a:lnSpc>
              <a:defRPr i="1" sz="20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Supports Wireless Bar Code Scanners </a:t>
            </a:r>
          </a:p>
          <a:p>
            <a:pPr marL="0" indent="0">
              <a:lnSpc>
                <a:spcPct val="107000"/>
              </a:lnSpc>
              <a:defRPr i="1" sz="20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Clear Alarms/Actions from Different Modules	</a:t>
            </a:r>
          </a:p>
          <a:p>
            <a:pPr marL="0" indent="0">
              <a:lnSpc>
                <a:spcPct val="107000"/>
              </a:lnSpc>
              <a:defRPr i="1" sz="20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Full Communication Capabilities   </a:t>
            </a:r>
          </a:p>
          <a:p>
            <a:pPr marL="0" indent="0">
              <a:lnSpc>
                <a:spcPct val="107000"/>
              </a:lnSpc>
              <a:defRPr i="1" sz="20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Full Touch Screen Keyboard &amp; Key Pad </a:t>
            </a:r>
          </a:p>
        </p:txBody>
      </p:sp>
      <p:pic>
        <p:nvPicPr>
          <p:cNvPr id="211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" y="123825"/>
            <a:ext cx="3505200" cy="4000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96562" y="238125"/>
            <a:ext cx="904876" cy="666750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Shape 213"/>
          <p:cNvSpPr/>
          <p:nvPr/>
        </p:nvSpPr>
        <p:spPr>
          <a:xfrm>
            <a:off x="215900" y="985837"/>
            <a:ext cx="11406188" cy="31751"/>
          </a:xfrm>
          <a:prstGeom prst="line">
            <a:avLst/>
          </a:prstGeom>
          <a:ln w="38100">
            <a:solidFill>
              <a:srgbClr val="FFC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14" name="Shape 214"/>
          <p:cNvSpPr/>
          <p:nvPr/>
        </p:nvSpPr>
        <p:spPr>
          <a:xfrm>
            <a:off x="409575" y="6413500"/>
            <a:ext cx="11920538" cy="320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300">
                <a:solidFill>
                  <a:srgbClr val="40404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Factory Floor Communication • Andons  •  Real Time Performance Screens • Visual Factory • Automated Data Capture • OEE </a:t>
            </a:r>
          </a:p>
        </p:txBody>
      </p:sp>
      <p:pic>
        <p:nvPicPr>
          <p:cNvPr id="215" name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7487" y="1154112"/>
            <a:ext cx="1320801" cy="16335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44662" y="1330325"/>
            <a:ext cx="795338" cy="1092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732712" y="3101975"/>
            <a:ext cx="1931988" cy="1206500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Shape 218"/>
          <p:cNvSpPr/>
          <p:nvPr/>
        </p:nvSpPr>
        <p:spPr>
          <a:xfrm>
            <a:off x="8855075" y="1143000"/>
            <a:ext cx="3194050" cy="294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i="1" sz="1400"/>
            </a:lvl1pPr>
          </a:lstStyle>
          <a:p>
            <a:pPr/>
            <a:r>
              <a:t>Completely Configurable Screens</a:t>
            </a:r>
          </a:p>
        </p:txBody>
      </p:sp>
      <p:sp>
        <p:nvSpPr>
          <p:cNvPr id="219" name="Shape 219"/>
          <p:cNvSpPr/>
          <p:nvPr/>
        </p:nvSpPr>
        <p:spPr>
          <a:xfrm>
            <a:off x="561975" y="3406775"/>
            <a:ext cx="2260600" cy="2873376"/>
          </a:xfrm>
          <a:prstGeom prst="rect">
            <a:avLst/>
          </a:prstGeom>
          <a:solidFill>
            <a:srgbClr val="FFFFFF"/>
          </a:solidFill>
          <a:ln w="47625" cap="sq">
            <a:solidFill>
              <a:srgbClr val="000000"/>
            </a:solidFill>
            <a:bevel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20" name="Shape 220"/>
          <p:cNvSpPr/>
          <p:nvPr/>
        </p:nvSpPr>
        <p:spPr>
          <a:xfrm>
            <a:off x="627062" y="3402012"/>
            <a:ext cx="1941513" cy="740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07000"/>
              </a:lnSpc>
              <a:defRPr i="1" sz="10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VESA Mounting Patterns Supports </a:t>
            </a:r>
          </a:p>
          <a:p>
            <a:pPr>
              <a:lnSpc>
                <a:spcPct val="107000"/>
              </a:lnSpc>
              <a:defRPr b="1" sz="1600">
                <a:solidFill>
                  <a:srgbClr val="767171"/>
                </a:solidFill>
                <a:latin typeface="Agency FB"/>
                <a:ea typeface="Agency FB"/>
                <a:cs typeface="Agency FB"/>
                <a:sym typeface="Agency FB"/>
              </a:defRPr>
            </a:pPr>
            <a:r>
              <a:t>Multiple Stand Options </a:t>
            </a:r>
          </a:p>
        </p:txBody>
      </p:sp>
      <p:pic>
        <p:nvPicPr>
          <p:cNvPr id="221" name="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06450" y="5259387"/>
            <a:ext cx="684213" cy="6492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960562" y="3919537"/>
            <a:ext cx="838201" cy="1976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image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25475" y="3995737"/>
            <a:ext cx="593725" cy="419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image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166812" y="4235450"/>
            <a:ext cx="671513" cy="149225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Shape 225"/>
          <p:cNvSpPr/>
          <p:nvPr/>
        </p:nvSpPr>
        <p:spPr>
          <a:xfrm>
            <a:off x="754062" y="5884862"/>
            <a:ext cx="971127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1100"/>
            </a:lvl1pPr>
          </a:lstStyle>
          <a:p>
            <a:pPr/>
            <a:r>
              <a:t>Bench Stands</a:t>
            </a:r>
          </a:p>
        </p:txBody>
      </p:sp>
      <p:sp>
        <p:nvSpPr>
          <p:cNvPr id="226" name="Shape 226"/>
          <p:cNvSpPr/>
          <p:nvPr/>
        </p:nvSpPr>
        <p:spPr>
          <a:xfrm>
            <a:off x="1838325" y="5946775"/>
            <a:ext cx="933882" cy="243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1100"/>
            </a:lvl1pPr>
          </a:lstStyle>
          <a:p>
            <a:pPr/>
            <a:r>
              <a:t>Floor Stands</a:t>
            </a:r>
          </a:p>
        </p:txBody>
      </p:sp>
      <p:sp>
        <p:nvSpPr>
          <p:cNvPr id="227" name="Shape 227"/>
          <p:cNvSpPr/>
          <p:nvPr/>
        </p:nvSpPr>
        <p:spPr>
          <a:xfrm>
            <a:off x="581025" y="4443412"/>
            <a:ext cx="722313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i="1" sz="900"/>
            </a:pPr>
            <a:r>
              <a:t>Equipment</a:t>
            </a:r>
          </a:p>
          <a:p>
            <a:pPr>
              <a:defRPr b="1" i="1" sz="900"/>
            </a:pPr>
            <a:r>
              <a:t>Mounts</a:t>
            </a:r>
          </a:p>
        </p:txBody>
      </p:sp>
      <p:pic>
        <p:nvPicPr>
          <p:cNvPr id="228" name="image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7670800" y="4652962"/>
            <a:ext cx="2046288" cy="1209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image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9774237" y="4643437"/>
            <a:ext cx="2055813" cy="1227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image.pn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1284287" y="4440237"/>
            <a:ext cx="857251" cy="560388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Shape 231"/>
          <p:cNvSpPr/>
          <p:nvPr/>
        </p:nvSpPr>
        <p:spPr>
          <a:xfrm>
            <a:off x="1066800" y="4953000"/>
            <a:ext cx="1191826" cy="231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1000"/>
            </a:lvl1pPr>
          </a:lstStyle>
          <a:p>
            <a:pPr/>
            <a:r>
              <a:t>Articulating Arms </a:t>
            </a:r>
          </a:p>
        </p:txBody>
      </p:sp>
      <p:pic>
        <p:nvPicPr>
          <p:cNvPr id="232" name="image.png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9142412" y="1592262"/>
            <a:ext cx="2101851" cy="13128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image.png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9780587" y="3116262"/>
            <a:ext cx="1935163" cy="1209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image.png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1379537" y="2465387"/>
            <a:ext cx="687388" cy="8191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>
            <p:ph type="title" idx="4294967295"/>
          </p:nvPr>
        </p:nvSpPr>
        <p:spPr>
          <a:xfrm>
            <a:off x="838200" y="365125"/>
            <a:ext cx="10515600" cy="7874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i="1" sz="2400">
                <a:solidFill>
                  <a:srgbClr val="00B0F0"/>
                </a:solidFill>
              </a:defRPr>
            </a:lvl1pPr>
          </a:lstStyle>
          <a:p>
            <a:pPr/>
            <a:r>
              <a:t> Touch Input Modules</a:t>
            </a:r>
          </a:p>
        </p:txBody>
      </p:sp>
      <p:sp>
        <p:nvSpPr>
          <p:cNvPr id="237" name="Shape 237"/>
          <p:cNvSpPr/>
          <p:nvPr>
            <p:ph type="body" idx="4294967295"/>
          </p:nvPr>
        </p:nvSpPr>
        <p:spPr>
          <a:xfrm>
            <a:off x="985837" y="985837"/>
            <a:ext cx="10515601" cy="46704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algn="ctr" defTabSz="667512">
              <a:spcBef>
                <a:spcPts val="700"/>
              </a:spcBef>
              <a:buSzTx/>
              <a:buNone/>
              <a:defRPr sz="2336">
                <a:latin typeface="Agency FB"/>
                <a:ea typeface="Agency FB"/>
                <a:cs typeface="Agency FB"/>
                <a:sym typeface="Agency FB"/>
              </a:defRPr>
            </a:pPr>
            <a:r>
              <a:t>Touch Screen Applications</a:t>
            </a:r>
          </a:p>
          <a:p>
            <a:pPr marL="0" indent="0" defTabSz="667512">
              <a:spcBef>
                <a:spcPts val="700"/>
              </a:spcBef>
              <a:buSzTx/>
              <a:buNone/>
              <a:defRPr b="1" sz="1460">
                <a:latin typeface="Agency FB"/>
                <a:ea typeface="Agency FB"/>
                <a:cs typeface="Agency FB"/>
                <a:sym typeface="Agency FB"/>
              </a:defRPr>
            </a:pPr>
            <a:r>
              <a:t>Verification of Certified Operator or Trained Operator </a:t>
            </a:r>
          </a:p>
          <a:p>
            <a:pPr lvl="1" marL="0" indent="333756" defTabSz="667512">
              <a:lnSpc>
                <a:spcPct val="100000"/>
              </a:lnSpc>
              <a:spcBef>
                <a:spcPts val="300"/>
              </a:spcBef>
              <a:buSzTx/>
              <a:buNone/>
              <a:defRPr sz="1241">
                <a:latin typeface="Agency FB"/>
                <a:ea typeface="Agency FB"/>
                <a:cs typeface="Agency FB"/>
                <a:sym typeface="Agency FB"/>
              </a:defRPr>
            </a:pPr>
            <a:r>
              <a:t> Verifies that the operator has been trained on the equipment . Can Set-Up so Operator Must Perform Function Before Starting Equipment. Can have immediate communications to floor supervisor when there is an issue.        </a:t>
            </a:r>
          </a:p>
          <a:p>
            <a:pPr marL="0" indent="0" defTabSz="667512">
              <a:spcBef>
                <a:spcPts val="700"/>
              </a:spcBef>
              <a:buSzTx/>
              <a:buNone/>
              <a:defRPr b="1" sz="1460">
                <a:latin typeface="Agency FB"/>
                <a:ea typeface="Agency FB"/>
                <a:cs typeface="Agency FB"/>
                <a:sym typeface="Agency FB"/>
              </a:defRPr>
            </a:pPr>
            <a:r>
              <a:t>Check List  </a:t>
            </a:r>
          </a:p>
          <a:p>
            <a:pPr marL="0" indent="0" defTabSz="667512">
              <a:spcBef>
                <a:spcPts val="700"/>
              </a:spcBef>
              <a:buSzTx/>
              <a:buNone/>
              <a:defRPr sz="1460">
                <a:latin typeface="Agency FB"/>
                <a:ea typeface="Agency FB"/>
                <a:cs typeface="Agency FB"/>
                <a:sym typeface="Agency FB"/>
              </a:defRPr>
            </a:pPr>
            <a:r>
              <a:t>        </a:t>
            </a:r>
            <a:r>
              <a:rPr sz="1241"/>
              <a:t>Can Set-Up so Operator Must Perform Function Before Starting Equipment. </a:t>
            </a:r>
            <a:endParaRPr sz="1241"/>
          </a:p>
          <a:p>
            <a:pPr marL="0" indent="0" defTabSz="667512">
              <a:spcBef>
                <a:spcPts val="700"/>
              </a:spcBef>
              <a:buSzTx/>
              <a:buNone/>
              <a:defRPr sz="1241">
                <a:latin typeface="Agency FB"/>
                <a:ea typeface="Agency FB"/>
                <a:cs typeface="Agency FB"/>
                <a:sym typeface="Agency FB"/>
              </a:defRPr>
            </a:pPr>
            <a:r>
              <a:t>         Can be a Dynamic List –Change by Location or Station or Part Number </a:t>
            </a:r>
          </a:p>
          <a:p>
            <a:pPr marL="0" indent="0" defTabSz="667512">
              <a:spcBef>
                <a:spcPts val="700"/>
              </a:spcBef>
              <a:buSzTx/>
              <a:buNone/>
              <a:defRPr b="1" sz="1460">
                <a:latin typeface="Agency FB"/>
                <a:ea typeface="Agency FB"/>
                <a:cs typeface="Agency FB"/>
                <a:sym typeface="Agency FB"/>
              </a:defRPr>
            </a:pPr>
            <a:r>
              <a:t>Request Material Including Quantities </a:t>
            </a:r>
          </a:p>
          <a:p>
            <a:pPr marL="0" indent="0" defTabSz="667512">
              <a:spcBef>
                <a:spcPts val="700"/>
              </a:spcBef>
              <a:buSzTx/>
              <a:buNone/>
              <a:defRPr sz="1606">
                <a:latin typeface="Agency FB"/>
                <a:ea typeface="Agency FB"/>
                <a:cs typeface="Agency FB"/>
                <a:sym typeface="Agency FB"/>
              </a:defRPr>
            </a:pPr>
            <a:r>
              <a:t>        </a:t>
            </a:r>
            <a:r>
              <a:rPr sz="1241"/>
              <a:t>Operator Pushes “Material Button” – List appears &amp; operator select the material required.  Material List is can be a</a:t>
            </a:r>
            <a:endParaRPr sz="1241"/>
          </a:p>
          <a:p>
            <a:pPr marL="0" indent="0" defTabSz="667512">
              <a:spcBef>
                <a:spcPts val="700"/>
              </a:spcBef>
              <a:buSzTx/>
              <a:buNone/>
              <a:defRPr sz="1241">
                <a:latin typeface="Agency FB"/>
                <a:ea typeface="Agency FB"/>
                <a:cs typeface="Agency FB"/>
                <a:sym typeface="Agency FB"/>
              </a:defRPr>
            </a:pPr>
            <a:r>
              <a:t>       “Dynamic List”  - it can be different by locations or Part Number being produced.   Options to request the quantities required.  </a:t>
            </a:r>
          </a:p>
          <a:p>
            <a:pPr marL="0" indent="0" defTabSz="667512">
              <a:spcBef>
                <a:spcPts val="700"/>
              </a:spcBef>
              <a:buSzTx/>
              <a:buNone/>
              <a:defRPr b="1" sz="1460">
                <a:latin typeface="Agency FB"/>
                <a:ea typeface="Agency FB"/>
                <a:cs typeface="Agency FB"/>
                <a:sym typeface="Agency FB"/>
              </a:defRPr>
            </a:pPr>
            <a:r>
              <a:t>Run Jobs  or Production Runs In Sequence </a:t>
            </a:r>
          </a:p>
          <a:p>
            <a:pPr marL="0" indent="0" defTabSz="667512">
              <a:spcBef>
                <a:spcPts val="700"/>
              </a:spcBef>
              <a:buSzTx/>
              <a:buNone/>
              <a:defRPr sz="1241">
                <a:latin typeface="Agency FB"/>
                <a:ea typeface="Agency FB"/>
                <a:cs typeface="Agency FB"/>
                <a:sym typeface="Agency FB"/>
              </a:defRPr>
            </a:pPr>
            <a:r>
              <a:t>        Production runs or job numbers that are to be run are loaded into the system by line management. Job sequence is shown on the touch screen. </a:t>
            </a:r>
          </a:p>
          <a:p>
            <a:pPr marL="0" indent="0" defTabSz="667512">
              <a:spcBef>
                <a:spcPts val="700"/>
              </a:spcBef>
              <a:buSzTx/>
              <a:buNone/>
              <a:defRPr b="1" sz="1460">
                <a:latin typeface="Agency FB"/>
                <a:ea typeface="Agency FB"/>
                <a:cs typeface="Agency FB"/>
                <a:sym typeface="Agency FB"/>
              </a:defRPr>
            </a:pPr>
            <a:r>
              <a:t>Touch Screen Programmable Indicator Status </a:t>
            </a:r>
          </a:p>
          <a:p>
            <a:pPr marL="0" indent="0" defTabSz="667512">
              <a:spcBef>
                <a:spcPts val="700"/>
              </a:spcBef>
              <a:buSzTx/>
              <a:buNone/>
              <a:defRPr b="1" sz="1168">
                <a:latin typeface="Agency FB"/>
                <a:ea typeface="Agency FB"/>
                <a:cs typeface="Agency FB"/>
                <a:sym typeface="Agency FB"/>
              </a:defRPr>
            </a:pPr>
            <a:r>
              <a:t>        </a:t>
            </a:r>
            <a:r>
              <a:rPr b="0"/>
              <a:t>8 Programmable Indicator Status On the Screen -  Each Screen Can Have It’s Own Indicators – Colors Change to Reflect Status </a:t>
            </a:r>
          </a:p>
          <a:p>
            <a:pPr marL="0" indent="0" defTabSz="667512">
              <a:spcBef>
                <a:spcPts val="700"/>
              </a:spcBef>
              <a:buSzTx/>
              <a:buNone/>
              <a:defRPr b="1" sz="1460">
                <a:latin typeface="Agency FB"/>
                <a:ea typeface="Agency FB"/>
                <a:cs typeface="Agency FB"/>
                <a:sym typeface="Agency FB"/>
              </a:defRPr>
            </a:pPr>
          </a:p>
          <a:p>
            <a:pPr marL="0" indent="0" algn="ctr" defTabSz="667512">
              <a:spcBef>
                <a:spcPts val="700"/>
              </a:spcBef>
              <a:buSzTx/>
              <a:buNone/>
              <a:defRPr sz="1241">
                <a:latin typeface="Agency FB"/>
                <a:ea typeface="Agency FB"/>
                <a:cs typeface="Agency FB"/>
                <a:sym typeface="Agency FB"/>
              </a:defRPr>
            </a:pPr>
            <a:r>
              <a:t> </a:t>
            </a:r>
          </a:p>
        </p:txBody>
      </p:sp>
      <p:pic>
        <p:nvPicPr>
          <p:cNvPr id="238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96562" y="238125"/>
            <a:ext cx="904876" cy="666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2400" y="123825"/>
            <a:ext cx="3505200" cy="400050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Shape 240"/>
          <p:cNvSpPr/>
          <p:nvPr/>
        </p:nvSpPr>
        <p:spPr>
          <a:xfrm>
            <a:off x="215900" y="985837"/>
            <a:ext cx="11406188" cy="31751"/>
          </a:xfrm>
          <a:prstGeom prst="line">
            <a:avLst/>
          </a:prstGeom>
          <a:ln w="38100">
            <a:solidFill>
              <a:srgbClr val="FFC000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241" name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45437" y="2490787"/>
            <a:ext cx="2413001" cy="1425576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Shape 242"/>
          <p:cNvSpPr/>
          <p:nvPr/>
        </p:nvSpPr>
        <p:spPr>
          <a:xfrm>
            <a:off x="409575" y="6413500"/>
            <a:ext cx="11920538" cy="320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300">
                <a:solidFill>
                  <a:srgbClr val="40404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Factory Floor Communication • Andons  •  Real Time Performance Screens • Visual Factory • Automated Data Capture • OEE </a:t>
            </a:r>
          </a:p>
        </p:txBody>
      </p:sp>
      <p:pic>
        <p:nvPicPr>
          <p:cNvPr id="243" name="image.png"/>
          <p:cNvPicPr>
            <a:picLocks noChangeAspect="1"/>
          </p:cNvPicPr>
          <p:nvPr/>
        </p:nvPicPr>
        <p:blipFill>
          <a:blip r:embed="rId5">
            <a:extLst/>
          </a:blip>
          <a:srcRect l="0" t="0" r="0" b="75012"/>
          <a:stretch>
            <a:fillRect/>
          </a:stretch>
        </p:blipFill>
        <p:spPr>
          <a:xfrm>
            <a:off x="6940550" y="5613400"/>
            <a:ext cx="2921000" cy="4206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>
            <p:ph type="title" idx="4294967295"/>
          </p:nvPr>
        </p:nvSpPr>
        <p:spPr>
          <a:xfrm>
            <a:off x="838200" y="31750"/>
            <a:ext cx="10515600" cy="13255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i="1" sz="2400">
                <a:solidFill>
                  <a:srgbClr val="00B0F0"/>
                </a:solidFill>
              </a:defRPr>
            </a:lvl1pPr>
          </a:lstStyle>
          <a:p>
            <a:pPr/>
            <a:r>
              <a:t>Additional Modules </a:t>
            </a:r>
          </a:p>
        </p:txBody>
      </p:sp>
      <p:sp>
        <p:nvSpPr>
          <p:cNvPr id="246" name="Shape 246"/>
          <p:cNvSpPr/>
          <p:nvPr>
            <p:ph type="body" idx="4294967295"/>
          </p:nvPr>
        </p:nvSpPr>
        <p:spPr>
          <a:xfrm>
            <a:off x="4389437" y="1179512"/>
            <a:ext cx="10515601" cy="489267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>
              <a:buSzTx/>
              <a:buNone/>
              <a:defRPr sz="2000">
                <a:solidFill>
                  <a:srgbClr val="FFFFFF"/>
                </a:solidFill>
              </a:defRPr>
            </a:pPr>
            <a:r>
              <a:t> 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marL="0" indent="0">
              <a:buSzTx/>
              <a:buNone/>
              <a:defRPr sz="2000">
                <a:latin typeface="Arial Narrow"/>
                <a:ea typeface="Arial Narrow"/>
                <a:cs typeface="Arial Narrow"/>
                <a:sym typeface="Arial Narrow"/>
              </a:defRPr>
            </a:pPr>
          </a:p>
          <a:p>
            <a:pPr marL="0" indent="0">
              <a:buSzTx/>
              <a:buNone/>
              <a:defRPr sz="2000">
                <a:latin typeface="Arial Narrow"/>
                <a:ea typeface="Arial Narrow"/>
                <a:cs typeface="Arial Narrow"/>
                <a:sym typeface="Arial Narrow"/>
              </a:defRPr>
            </a:pPr>
          </a:p>
          <a:p>
            <a:pPr marL="0" indent="0">
              <a:defRPr sz="2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Unit </a:t>
            </a:r>
          </a:p>
          <a:p>
            <a:pPr marL="0" indent="0">
              <a:buSzTx/>
              <a:buNone/>
              <a:defRPr sz="20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  </a:t>
            </a:r>
          </a:p>
          <a:p>
            <a:pPr marL="0" indent="0">
              <a:buSzTx/>
              <a:buNone/>
              <a:defRPr sz="2000">
                <a:latin typeface="Agency FB"/>
                <a:ea typeface="Agency FB"/>
                <a:cs typeface="Agency FB"/>
                <a:sym typeface="Agency FB"/>
              </a:defRPr>
            </a:pPr>
            <a:r>
              <a:t> </a:t>
            </a:r>
          </a:p>
        </p:txBody>
      </p:sp>
      <p:pic>
        <p:nvPicPr>
          <p:cNvPr id="247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" y="123825"/>
            <a:ext cx="3505200" cy="4000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96562" y="238125"/>
            <a:ext cx="904876" cy="666750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Shape 249"/>
          <p:cNvSpPr/>
          <p:nvPr/>
        </p:nvSpPr>
        <p:spPr>
          <a:xfrm>
            <a:off x="374650" y="939801"/>
            <a:ext cx="11407775" cy="31748"/>
          </a:xfrm>
          <a:prstGeom prst="line">
            <a:avLst/>
          </a:prstGeom>
          <a:ln w="38100">
            <a:solidFill>
              <a:srgbClr val="FFC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50" name="Shape 250"/>
          <p:cNvSpPr/>
          <p:nvPr/>
        </p:nvSpPr>
        <p:spPr>
          <a:xfrm>
            <a:off x="374650" y="6415087"/>
            <a:ext cx="11920538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300">
                <a:solidFill>
                  <a:srgbClr val="40404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Factory Floor Communication • Andons  •  Real Time Performance Screens • Visual Factory • Automated Data Capture • OEE </a:t>
            </a:r>
          </a:p>
        </p:txBody>
      </p:sp>
      <p:pic>
        <p:nvPicPr>
          <p:cNvPr id="251" name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2925" y="1773237"/>
            <a:ext cx="838200" cy="1217613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Shape 252"/>
          <p:cNvSpPr/>
          <p:nvPr/>
        </p:nvSpPr>
        <p:spPr>
          <a:xfrm>
            <a:off x="982662" y="1217612"/>
            <a:ext cx="3919538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latin typeface="Agency FB"/>
                <a:ea typeface="Agency FB"/>
                <a:cs typeface="Agency FB"/>
                <a:sym typeface="Agency FB"/>
              </a:defRPr>
            </a:lvl1pPr>
          </a:lstStyle>
          <a:p>
            <a:pPr/>
            <a:r>
              <a:t>Wireless Switch Contact Module – Input Module  </a:t>
            </a:r>
          </a:p>
        </p:txBody>
      </p:sp>
      <p:sp>
        <p:nvSpPr>
          <p:cNvPr id="253" name="Shape 253"/>
          <p:cNvSpPr/>
          <p:nvPr/>
        </p:nvSpPr>
        <p:spPr>
          <a:xfrm>
            <a:off x="733425" y="3733800"/>
            <a:ext cx="2521109" cy="332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latin typeface="Agency FB"/>
                <a:ea typeface="Agency FB"/>
                <a:cs typeface="Agency FB"/>
                <a:sym typeface="Agency FB"/>
              </a:defRPr>
            </a:lvl1pPr>
          </a:lstStyle>
          <a:p>
            <a:pPr/>
            <a:r>
              <a:t>Moving Assembly  Module </a:t>
            </a:r>
          </a:p>
        </p:txBody>
      </p:sp>
      <p:sp>
        <p:nvSpPr>
          <p:cNvPr id="254" name="Shape 254"/>
          <p:cNvSpPr/>
          <p:nvPr/>
        </p:nvSpPr>
        <p:spPr>
          <a:xfrm>
            <a:off x="1597025" y="1851025"/>
            <a:ext cx="1879600" cy="906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>
                <a:solidFill>
                  <a:srgbClr val="FFFFFF"/>
                </a:solidFill>
              </a:defRPr>
            </a:pPr>
            <a:r>
              <a:t>1</a:t>
            </a:r>
            <a:r>
              <a:rPr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Wireless 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>
              <a:buSzPct val="100000"/>
              <a:buFont typeface="Arial"/>
              <a:buChar char="•"/>
              <a:defRPr sz="14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 Simple Inputs                             </a:t>
            </a:r>
          </a:p>
          <a:p>
            <a:pPr>
              <a:buSzPct val="100000"/>
              <a:buFont typeface="Arial"/>
              <a:buChar char="•"/>
              <a:defRPr sz="14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Normally Open/Closed </a:t>
            </a:r>
          </a:p>
          <a:p>
            <a:pPr>
              <a:buSzPct val="100000"/>
              <a:buFont typeface="Arial"/>
              <a:buChar char="•"/>
              <a:defRPr sz="14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Fully Programmable </a:t>
            </a:r>
          </a:p>
        </p:txBody>
      </p:sp>
      <p:sp>
        <p:nvSpPr>
          <p:cNvPr id="255" name="Shape 255"/>
          <p:cNvSpPr/>
          <p:nvPr/>
        </p:nvSpPr>
        <p:spPr>
          <a:xfrm>
            <a:off x="4046537" y="4033837"/>
            <a:ext cx="105297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latin typeface="Agency FB"/>
                <a:ea typeface="Agency FB"/>
                <a:cs typeface="Agency FB"/>
                <a:sym typeface="Agency FB"/>
              </a:defRPr>
            </a:lvl1pPr>
          </a:lstStyle>
          <a:p>
            <a:pPr/>
            <a:r>
              <a:t>Repeater  </a:t>
            </a:r>
          </a:p>
        </p:txBody>
      </p:sp>
      <p:sp>
        <p:nvSpPr>
          <p:cNvPr id="256" name="Shape 256"/>
          <p:cNvSpPr/>
          <p:nvPr/>
        </p:nvSpPr>
        <p:spPr>
          <a:xfrm>
            <a:off x="5754687" y="1249362"/>
            <a:ext cx="2475568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latin typeface="Agency FB"/>
                <a:ea typeface="Agency FB"/>
                <a:cs typeface="Agency FB"/>
                <a:sym typeface="Agency FB"/>
              </a:defRPr>
            </a:lvl1pPr>
          </a:lstStyle>
          <a:p>
            <a:pPr/>
            <a:r>
              <a:t>Wireless Controls Module </a:t>
            </a:r>
          </a:p>
        </p:txBody>
      </p:sp>
      <p:pic>
        <p:nvPicPr>
          <p:cNvPr id="257" name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6737" y="4408487"/>
            <a:ext cx="912813" cy="1214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703887" y="4422775"/>
            <a:ext cx="877888" cy="1270000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Shape 259"/>
          <p:cNvSpPr/>
          <p:nvPr/>
        </p:nvSpPr>
        <p:spPr>
          <a:xfrm>
            <a:off x="5756275" y="3836987"/>
            <a:ext cx="1323837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latin typeface="Agency FB"/>
                <a:ea typeface="Agency FB"/>
                <a:cs typeface="Agency FB"/>
                <a:sym typeface="Agency FB"/>
              </a:defRPr>
            </a:lvl1pPr>
          </a:lstStyle>
          <a:p>
            <a:pPr/>
            <a:r>
              <a:t>I / O  Module </a:t>
            </a:r>
          </a:p>
        </p:txBody>
      </p:sp>
      <p:pic>
        <p:nvPicPr>
          <p:cNvPr id="260" name="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700462" y="1909762"/>
            <a:ext cx="1457326" cy="19605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image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865812" y="1909762"/>
            <a:ext cx="838201" cy="1274763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Shape 262"/>
          <p:cNvSpPr/>
          <p:nvPr/>
        </p:nvSpPr>
        <p:spPr>
          <a:xfrm>
            <a:off x="1504950" y="4100512"/>
            <a:ext cx="2797175" cy="1718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>
                <a:solidFill>
                  <a:srgbClr val="FFFFFF"/>
                </a:solidFill>
              </a:defRPr>
            </a:pPr>
            <a:r>
              <a:t>1</a:t>
            </a:r>
            <a:r>
              <a:rPr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Wireless 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>
              <a:buSzPct val="100000"/>
              <a:buFont typeface="Arial"/>
              <a:buChar char="•"/>
              <a:defRPr sz="14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Full Communications                             </a:t>
            </a:r>
          </a:p>
          <a:p>
            <a:pPr>
              <a:buSzPct val="100000"/>
              <a:buFont typeface="Arial"/>
              <a:buChar char="•"/>
              <a:defRPr sz="14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Simple to Use – One Button to Signify Work Complete</a:t>
            </a:r>
          </a:p>
          <a:p>
            <a:pPr>
              <a:buSzPct val="100000"/>
              <a:buFont typeface="Arial"/>
              <a:buChar char="•"/>
              <a:defRPr sz="14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Captures  Assembly Performance within Assembly Line</a:t>
            </a:r>
          </a:p>
          <a:p>
            <a:pPr>
              <a:buSzPct val="100000"/>
              <a:buFont typeface="Arial"/>
              <a:buChar char="•"/>
              <a:defRPr sz="14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Automatically Resets </a:t>
            </a:r>
          </a:p>
        </p:txBody>
      </p:sp>
      <p:sp>
        <p:nvSpPr>
          <p:cNvPr id="263" name="Shape 263"/>
          <p:cNvSpPr/>
          <p:nvPr/>
        </p:nvSpPr>
        <p:spPr>
          <a:xfrm>
            <a:off x="6789737" y="4333875"/>
            <a:ext cx="2797176" cy="1515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>
                <a:solidFill>
                  <a:srgbClr val="FFFFFF"/>
                </a:solidFill>
              </a:defRPr>
            </a:pPr>
            <a:r>
              <a:t>1</a:t>
            </a:r>
            <a:r>
              <a:rPr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Wireless 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>
              <a:buSzPct val="100000"/>
              <a:buFont typeface="Arial"/>
              <a:buChar char="•"/>
              <a:defRPr sz="14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Machine Interface </a:t>
            </a:r>
          </a:p>
          <a:p>
            <a:pPr>
              <a:buSzPct val="100000"/>
              <a:buFont typeface="Arial"/>
              <a:buChar char="•"/>
              <a:defRPr sz="14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4  Inputs </a:t>
            </a:r>
          </a:p>
          <a:p>
            <a:pPr>
              <a:buSzPct val="100000"/>
              <a:buFont typeface="Arial"/>
              <a:buChar char="•"/>
              <a:defRPr sz="14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7 Outputs  </a:t>
            </a:r>
          </a:p>
          <a:p>
            <a:pPr>
              <a:buSzPct val="100000"/>
              <a:buFont typeface="Arial"/>
              <a:buChar char="•"/>
              <a:defRPr sz="14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Inputs Can Control Outputs                            </a:t>
            </a:r>
          </a:p>
          <a:p>
            <a:pPr>
              <a:buSzPct val="100000"/>
              <a:buFont typeface="Arial"/>
              <a:buChar char="•"/>
              <a:defRPr sz="1400">
                <a:latin typeface="Arial Narrow"/>
                <a:ea typeface="Arial Narrow"/>
                <a:cs typeface="Arial Narrow"/>
                <a:sym typeface="Arial Narrow"/>
              </a:defRPr>
            </a:pPr>
          </a:p>
        </p:txBody>
      </p:sp>
      <p:sp>
        <p:nvSpPr>
          <p:cNvPr id="264" name="Shape 264"/>
          <p:cNvSpPr/>
          <p:nvPr/>
        </p:nvSpPr>
        <p:spPr>
          <a:xfrm>
            <a:off x="6850062" y="1984375"/>
            <a:ext cx="2797176" cy="1515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>
                <a:solidFill>
                  <a:srgbClr val="FFFFFF"/>
                </a:solidFill>
              </a:defRPr>
            </a:pPr>
            <a:r>
              <a:t>1</a:t>
            </a:r>
            <a:r>
              <a:rPr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Wireless  Activation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>
              <a:buSzPct val="100000"/>
              <a:buFont typeface="Arial"/>
              <a:buChar char="•"/>
              <a:defRPr sz="14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Lights </a:t>
            </a:r>
          </a:p>
          <a:p>
            <a:pPr>
              <a:buSzPct val="100000"/>
              <a:buFont typeface="Arial"/>
              <a:buChar char="•"/>
              <a:defRPr sz="14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Horns </a:t>
            </a:r>
          </a:p>
          <a:p>
            <a:pPr>
              <a:buSzPct val="100000"/>
              <a:buFont typeface="Arial"/>
              <a:buChar char="•"/>
              <a:defRPr sz="14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Speakers </a:t>
            </a:r>
          </a:p>
          <a:p>
            <a:pPr>
              <a:defRPr sz="14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   Inputs Can Control Outputs</a:t>
            </a:r>
          </a:p>
          <a:p>
            <a:pPr>
              <a:defRPr sz="14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   Program remotely </a:t>
            </a:r>
          </a:p>
        </p:txBody>
      </p:sp>
      <p:sp>
        <p:nvSpPr>
          <p:cNvPr id="265" name="Shape 265"/>
          <p:cNvSpPr/>
          <p:nvPr/>
        </p:nvSpPr>
        <p:spPr>
          <a:xfrm>
            <a:off x="9197975" y="1466850"/>
            <a:ext cx="2584450" cy="4723765"/>
          </a:xfrm>
          <a:prstGeom prst="rect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000">
                <a:solidFill>
                  <a:srgbClr val="FFFFFF"/>
                </a:solidFill>
                <a:latin typeface="Agency FB"/>
                <a:ea typeface="Agency FB"/>
                <a:cs typeface="Agency FB"/>
                <a:sym typeface="Agency FB"/>
              </a:defRPr>
            </a:pPr>
            <a:r>
              <a:t>1</a:t>
            </a:r>
            <a:r>
              <a:rPr>
                <a:solidFill>
                  <a:srgbClr val="000000"/>
                </a:solidFill>
              </a:rPr>
              <a:t>Computer Screen Modules</a:t>
            </a:r>
          </a:p>
          <a:p>
            <a:pPr algn="ctr">
              <a:defRPr b="1" sz="2000">
                <a:solidFill>
                  <a:srgbClr val="0070C0"/>
                </a:solidFill>
                <a:latin typeface="Agency FB"/>
                <a:ea typeface="Agency FB"/>
                <a:cs typeface="Agency FB"/>
                <a:sym typeface="Agency FB"/>
              </a:defRPr>
            </a:pPr>
            <a:r>
              <a:t>PC Modules  </a:t>
            </a:r>
          </a:p>
          <a:p>
            <a:pPr>
              <a:defRPr sz="14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        For LAN Connected PC’s </a:t>
            </a:r>
          </a:p>
          <a:p>
            <a:pPr>
              <a:defRPr sz="14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         Touch Screen or Mouse </a:t>
            </a:r>
          </a:p>
          <a:p>
            <a:pPr>
              <a:defRPr sz="1400">
                <a:latin typeface="Arial Narrow"/>
                <a:ea typeface="Arial Narrow"/>
                <a:cs typeface="Arial Narrow"/>
                <a:sym typeface="Arial Narrow"/>
              </a:defRPr>
            </a:pPr>
          </a:p>
          <a:p>
            <a:pPr>
              <a:defRPr sz="1400">
                <a:latin typeface="Arial Narrow"/>
                <a:ea typeface="Arial Narrow"/>
                <a:cs typeface="Arial Narrow"/>
                <a:sym typeface="Arial Narrow"/>
              </a:defRPr>
            </a:pPr>
          </a:p>
          <a:p>
            <a:pPr>
              <a:defRPr sz="1400">
                <a:latin typeface="Arial Narrow"/>
                <a:ea typeface="Arial Narrow"/>
                <a:cs typeface="Arial Narrow"/>
                <a:sym typeface="Arial Narrow"/>
              </a:defRPr>
            </a:pPr>
          </a:p>
          <a:p>
            <a:pPr>
              <a:defRPr sz="1400">
                <a:latin typeface="Arial Narrow"/>
                <a:ea typeface="Arial Narrow"/>
                <a:cs typeface="Arial Narrow"/>
                <a:sym typeface="Arial Narrow"/>
              </a:defRPr>
            </a:pPr>
          </a:p>
          <a:p>
            <a:pPr>
              <a:defRPr sz="1400">
                <a:latin typeface="Arial Narrow"/>
                <a:ea typeface="Arial Narrow"/>
                <a:cs typeface="Arial Narrow"/>
                <a:sym typeface="Arial Narrow"/>
              </a:defRPr>
            </a:pPr>
          </a:p>
          <a:p>
            <a:pPr>
              <a:defRPr sz="1400">
                <a:latin typeface="Arial Narrow"/>
                <a:ea typeface="Arial Narrow"/>
                <a:cs typeface="Arial Narrow"/>
                <a:sym typeface="Arial Narrow"/>
              </a:defRPr>
            </a:pPr>
          </a:p>
          <a:p>
            <a:pPr algn="ctr">
              <a:defRPr sz="14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PC Call  Station </a:t>
            </a:r>
          </a:p>
          <a:p>
            <a:pPr algn="ctr">
              <a:defRPr i="1" sz="10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Add’l Buttons Can Be Added</a:t>
            </a:r>
          </a:p>
          <a:p>
            <a:pPr>
              <a:defRPr sz="1400">
                <a:latin typeface="Arial Narrow"/>
                <a:ea typeface="Arial Narrow"/>
                <a:cs typeface="Arial Narrow"/>
                <a:sym typeface="Arial Narrow"/>
              </a:defRPr>
            </a:pPr>
          </a:p>
          <a:p>
            <a:pPr>
              <a:defRPr sz="1400">
                <a:latin typeface="Arial Narrow"/>
                <a:ea typeface="Arial Narrow"/>
                <a:cs typeface="Arial Narrow"/>
                <a:sym typeface="Arial Narrow"/>
              </a:defRPr>
            </a:pPr>
          </a:p>
          <a:p>
            <a:pPr>
              <a:defRPr sz="1400">
                <a:latin typeface="Arial Narrow"/>
                <a:ea typeface="Arial Narrow"/>
                <a:cs typeface="Arial Narrow"/>
                <a:sym typeface="Arial Narrow"/>
              </a:defRPr>
            </a:pPr>
          </a:p>
          <a:p>
            <a:pPr>
              <a:defRPr sz="1400">
                <a:latin typeface="Arial Narrow"/>
                <a:ea typeface="Arial Narrow"/>
                <a:cs typeface="Arial Narrow"/>
                <a:sym typeface="Arial Narrow"/>
              </a:defRPr>
            </a:pPr>
          </a:p>
          <a:p>
            <a:pPr>
              <a:defRPr sz="1400">
                <a:latin typeface="Arial Narrow"/>
                <a:ea typeface="Arial Narrow"/>
                <a:cs typeface="Arial Narrow"/>
                <a:sym typeface="Arial Narrow"/>
              </a:defRPr>
            </a:pPr>
          </a:p>
          <a:p>
            <a:pPr>
              <a:defRPr sz="1400">
                <a:latin typeface="Arial Narrow"/>
                <a:ea typeface="Arial Narrow"/>
                <a:cs typeface="Arial Narrow"/>
                <a:sym typeface="Arial Narrow"/>
              </a:defRPr>
            </a:pPr>
          </a:p>
          <a:p>
            <a:pPr algn="ctr">
              <a:defRPr sz="14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PC Input Module </a:t>
            </a:r>
          </a:p>
          <a:p>
            <a:pPr algn="ctr">
              <a:defRPr i="1" sz="11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Flexible –Layout Completely Configurable </a:t>
            </a:r>
          </a:p>
        </p:txBody>
      </p:sp>
      <p:pic>
        <p:nvPicPr>
          <p:cNvPr id="266" name="image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0144125" y="2851150"/>
            <a:ext cx="692150" cy="774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image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9794875" y="4535487"/>
            <a:ext cx="1344613" cy="7080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/>
          <p:nvPr>
            <p:ph type="title" idx="4294967295"/>
          </p:nvPr>
        </p:nvSpPr>
        <p:spPr>
          <a:xfrm>
            <a:off x="838200" y="33337"/>
            <a:ext cx="10515600" cy="13255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i="1" sz="2400">
                <a:solidFill>
                  <a:srgbClr val="00B0F0"/>
                </a:solidFill>
              </a:defRPr>
            </a:lvl1pPr>
          </a:lstStyle>
          <a:p>
            <a:pPr/>
            <a:r>
              <a:t>Primary Applications </a:t>
            </a:r>
          </a:p>
        </p:txBody>
      </p:sp>
      <p:sp>
        <p:nvSpPr>
          <p:cNvPr id="270" name="Shape 270"/>
          <p:cNvSpPr/>
          <p:nvPr>
            <p:ph type="body" idx="4294967295"/>
          </p:nvPr>
        </p:nvSpPr>
        <p:spPr>
          <a:xfrm>
            <a:off x="838200" y="1358900"/>
            <a:ext cx="10663238" cy="50546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buSzTx/>
              <a:buNone/>
              <a:defRPr sz="900">
                <a:solidFill>
                  <a:srgbClr val="FFFFFF"/>
                </a:solidFill>
              </a:defRPr>
            </a:lvl1pPr>
          </a:lstStyle>
          <a:p>
            <a:pPr/>
            <a:r>
              <a:t>1</a:t>
            </a:r>
          </a:p>
        </p:txBody>
      </p:sp>
      <p:pic>
        <p:nvPicPr>
          <p:cNvPr id="271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" y="123825"/>
            <a:ext cx="3505200" cy="4000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96562" y="238125"/>
            <a:ext cx="904876" cy="666750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Shape 273"/>
          <p:cNvSpPr/>
          <p:nvPr/>
        </p:nvSpPr>
        <p:spPr>
          <a:xfrm>
            <a:off x="374650" y="1006476"/>
            <a:ext cx="11407775" cy="31748"/>
          </a:xfrm>
          <a:prstGeom prst="line">
            <a:avLst/>
          </a:prstGeom>
          <a:ln w="38100">
            <a:solidFill>
              <a:srgbClr val="FFC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74" name="Shape 274"/>
          <p:cNvSpPr/>
          <p:nvPr/>
        </p:nvSpPr>
        <p:spPr>
          <a:xfrm>
            <a:off x="374650" y="6413500"/>
            <a:ext cx="11920538" cy="320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300">
                <a:solidFill>
                  <a:srgbClr val="40404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Factory Floor Communication • Andons  •  Real Time Performance Screens • Visual Factory • Automated Data Capture • OEE </a:t>
            </a:r>
          </a:p>
        </p:txBody>
      </p:sp>
      <p:sp>
        <p:nvSpPr>
          <p:cNvPr id="275" name="Shape 275"/>
          <p:cNvSpPr/>
          <p:nvPr/>
        </p:nvSpPr>
        <p:spPr>
          <a:xfrm>
            <a:off x="6096000" y="1504950"/>
            <a:ext cx="6480176" cy="804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solidFill>
                  <a:srgbClr val="7F7F7F"/>
                </a:solidFill>
              </a:defRPr>
            </a:pPr>
            <a:r>
              <a:t>Machine Monitoring Applications </a:t>
            </a:r>
          </a:p>
          <a:p>
            <a:pPr>
              <a:lnSpc>
                <a:spcPct val="107000"/>
              </a:lnSpc>
              <a:buSzPct val="100000"/>
              <a:buFont typeface="Arial"/>
              <a:buChar char="•"/>
              <a:defRPr i="1" sz="14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Captures Lot Number or Production Run  Performance Information </a:t>
            </a:r>
          </a:p>
          <a:p>
            <a:pPr>
              <a:lnSpc>
                <a:spcPct val="107000"/>
              </a:lnSpc>
              <a:buSzPct val="100000"/>
              <a:buFont typeface="Arial"/>
              <a:buChar char="•"/>
              <a:defRPr i="1" sz="14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Captures Scrap by Reason Code / Downtime by Reason Code </a:t>
            </a:r>
          </a:p>
        </p:txBody>
      </p:sp>
      <p:pic>
        <p:nvPicPr>
          <p:cNvPr id="276" name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66000" y="2559050"/>
            <a:ext cx="3382963" cy="1346200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Shape 277"/>
          <p:cNvSpPr/>
          <p:nvPr/>
        </p:nvSpPr>
        <p:spPr>
          <a:xfrm>
            <a:off x="838199" y="1423987"/>
            <a:ext cx="6480177" cy="102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solidFill>
                  <a:srgbClr val="7F7F7F"/>
                </a:solidFill>
              </a:defRPr>
            </a:pPr>
            <a:r>
              <a:t>Andons &amp; Communications </a:t>
            </a:r>
          </a:p>
          <a:p>
            <a:pPr>
              <a:lnSpc>
                <a:spcPct val="107000"/>
              </a:lnSpc>
              <a:buSzPct val="100000"/>
              <a:buFont typeface="Arial"/>
              <a:buChar char="•"/>
              <a:defRPr i="1" sz="14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Audio &amp; Visual Andons  </a:t>
            </a:r>
          </a:p>
          <a:p>
            <a:pPr>
              <a:lnSpc>
                <a:spcPct val="107000"/>
              </a:lnSpc>
              <a:buSzPct val="100000"/>
              <a:buFont typeface="Arial"/>
              <a:buChar char="•"/>
              <a:defRPr i="1" sz="14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Immediate Communications of  Issues</a:t>
            </a:r>
          </a:p>
          <a:p>
            <a:pPr>
              <a:lnSpc>
                <a:spcPct val="107000"/>
              </a:lnSpc>
              <a:buSzPct val="100000"/>
              <a:buFont typeface="Arial"/>
              <a:buChar char="•"/>
              <a:defRPr i="1" sz="14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Wired &amp; Wirelessly  Activated Modules  </a:t>
            </a:r>
          </a:p>
        </p:txBody>
      </p:sp>
      <p:pic>
        <p:nvPicPr>
          <p:cNvPr id="278" name="image.png"/>
          <p:cNvPicPr>
            <a:picLocks noChangeAspect="1"/>
          </p:cNvPicPr>
          <p:nvPr/>
        </p:nvPicPr>
        <p:blipFill>
          <a:blip r:embed="rId5">
            <a:extLst/>
          </a:blip>
          <a:srcRect l="46368" t="0" r="0" b="0"/>
          <a:stretch>
            <a:fillRect/>
          </a:stretch>
        </p:blipFill>
        <p:spPr>
          <a:xfrm>
            <a:off x="4554537" y="1392237"/>
            <a:ext cx="639763" cy="1257469"/>
          </a:xfrm>
          <a:prstGeom prst="rect">
            <a:avLst/>
          </a:prstGeom>
          <a:ln w="12700">
            <a:miter lim="400000"/>
          </a:ln>
        </p:spPr>
      </p:pic>
      <p:sp>
        <p:nvSpPr>
          <p:cNvPr id="279" name="Shape 279"/>
          <p:cNvSpPr/>
          <p:nvPr/>
        </p:nvSpPr>
        <p:spPr>
          <a:xfrm>
            <a:off x="3995737" y="3292475"/>
            <a:ext cx="3482976" cy="1239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solidFill>
                  <a:srgbClr val="7F7F7F"/>
                </a:solidFill>
              </a:defRPr>
            </a:pPr>
            <a:r>
              <a:t>Moving  Assembly Line</a:t>
            </a:r>
          </a:p>
          <a:p>
            <a:pPr>
              <a:lnSpc>
                <a:spcPct val="107000"/>
              </a:lnSpc>
              <a:buSzPct val="100000"/>
              <a:buFont typeface="Arial"/>
              <a:buChar char="•"/>
              <a:defRPr i="1" sz="14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Simple – Operator Input </a:t>
            </a:r>
          </a:p>
          <a:p>
            <a:pPr>
              <a:lnSpc>
                <a:spcPct val="107000"/>
              </a:lnSpc>
              <a:buSzPct val="100000"/>
              <a:buFont typeface="Arial"/>
              <a:buChar char="•"/>
              <a:defRPr i="1" sz="14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Measures Each Segments Performance</a:t>
            </a:r>
          </a:p>
          <a:p>
            <a:pPr>
              <a:lnSpc>
                <a:spcPct val="107000"/>
              </a:lnSpc>
              <a:buSzPct val="100000"/>
              <a:buFont typeface="Arial"/>
              <a:buChar char="•"/>
              <a:defRPr i="1" sz="14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 Identifies Pacing Segment </a:t>
            </a:r>
          </a:p>
        </p:txBody>
      </p:sp>
      <p:pic>
        <p:nvPicPr>
          <p:cNvPr id="280" name="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867150" y="1741487"/>
            <a:ext cx="474663" cy="574676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Shape 281"/>
          <p:cNvSpPr/>
          <p:nvPr/>
        </p:nvSpPr>
        <p:spPr>
          <a:xfrm>
            <a:off x="858837" y="4518025"/>
            <a:ext cx="3695701" cy="102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solidFill>
                  <a:srgbClr val="7F7F7F"/>
                </a:solidFill>
              </a:defRPr>
            </a:pPr>
            <a:r>
              <a:t>Stationary Assembly Operations </a:t>
            </a:r>
          </a:p>
          <a:p>
            <a:pPr>
              <a:lnSpc>
                <a:spcPct val="107000"/>
              </a:lnSpc>
              <a:buSzPct val="100000"/>
              <a:buFont typeface="Arial"/>
              <a:buChar char="•"/>
              <a:defRPr i="1" sz="14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Measures Assembly Activity Against Standards  </a:t>
            </a:r>
          </a:p>
          <a:p>
            <a:pPr>
              <a:lnSpc>
                <a:spcPct val="107000"/>
              </a:lnSpc>
              <a:buSzPct val="100000"/>
              <a:buFont typeface="Arial"/>
              <a:buChar char="•"/>
              <a:defRPr i="1" sz="14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Visibility Status of  Assembly Activity </a:t>
            </a:r>
          </a:p>
          <a:p>
            <a:pPr>
              <a:lnSpc>
                <a:spcPct val="107000"/>
              </a:lnSpc>
              <a:buSzPct val="100000"/>
              <a:buFont typeface="Arial"/>
              <a:buChar char="•"/>
              <a:defRPr i="1" sz="14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Immediate Communications of Issues </a:t>
            </a:r>
          </a:p>
        </p:txBody>
      </p:sp>
      <p:sp>
        <p:nvSpPr>
          <p:cNvPr id="282" name="Shape 282"/>
          <p:cNvSpPr/>
          <p:nvPr/>
        </p:nvSpPr>
        <p:spPr>
          <a:xfrm>
            <a:off x="6780212" y="4402137"/>
            <a:ext cx="3856038" cy="1239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solidFill>
                  <a:srgbClr val="7F7F7F"/>
                </a:solidFill>
              </a:defRPr>
            </a:pPr>
            <a:r>
              <a:t>OEE </a:t>
            </a:r>
          </a:p>
          <a:p>
            <a:pPr>
              <a:lnSpc>
                <a:spcPct val="107000"/>
              </a:lnSpc>
              <a:buSzPct val="100000"/>
              <a:buFont typeface="Arial"/>
              <a:buChar char="•"/>
              <a:defRPr i="1" sz="14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Complete System – Data Capture to Reporting</a:t>
            </a:r>
          </a:p>
          <a:p>
            <a:pPr>
              <a:lnSpc>
                <a:spcPct val="107000"/>
              </a:lnSpc>
              <a:buSzPct val="100000"/>
              <a:buFont typeface="Arial"/>
              <a:buChar char="•"/>
              <a:defRPr i="1" sz="14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Eliminates Manual Data Collection </a:t>
            </a:r>
          </a:p>
          <a:p>
            <a:pPr>
              <a:lnSpc>
                <a:spcPct val="107000"/>
              </a:lnSpc>
              <a:buSzPct val="100000"/>
              <a:buFont typeface="Arial"/>
              <a:buChar char="•"/>
              <a:defRPr i="1" sz="14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Critical Visibility for Addressing Issues </a:t>
            </a:r>
          </a:p>
        </p:txBody>
      </p:sp>
      <p:pic>
        <p:nvPicPr>
          <p:cNvPr id="283" name="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905000" y="3471862"/>
            <a:ext cx="1420813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OEE 001.jpg" descr="OEE 001"/>
          <p:cNvPicPr>
            <a:picLocks noChangeAspect="1"/>
          </p:cNvPicPr>
          <p:nvPr/>
        </p:nvPicPr>
        <p:blipFill>
          <a:blip r:embed="rId8">
            <a:extLst/>
          </a:blip>
          <a:srcRect l="0" t="9916" r="0" b="9196"/>
          <a:stretch>
            <a:fillRect/>
          </a:stretch>
        </p:blipFill>
        <p:spPr>
          <a:xfrm>
            <a:off x="4575175" y="4518025"/>
            <a:ext cx="2114550" cy="12430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/>
          <p:nvPr>
            <p:ph type="title" idx="4294967295"/>
          </p:nvPr>
        </p:nvSpPr>
        <p:spPr>
          <a:xfrm>
            <a:off x="820737" y="106362"/>
            <a:ext cx="10515601" cy="13255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i="1" sz="2400">
                <a:solidFill>
                  <a:srgbClr val="00B0F0"/>
                </a:solidFill>
              </a:defRPr>
            </a:lvl1pPr>
          </a:lstStyle>
          <a:p>
            <a:pPr/>
            <a:r>
              <a:t>Innovative Software that Expands The System Capabilities  </a:t>
            </a:r>
          </a:p>
        </p:txBody>
      </p:sp>
      <p:sp>
        <p:nvSpPr>
          <p:cNvPr id="287" name="Shape 287"/>
          <p:cNvSpPr/>
          <p:nvPr>
            <p:ph type="body" idx="4294967295"/>
          </p:nvPr>
        </p:nvSpPr>
        <p:spPr>
          <a:xfrm>
            <a:off x="838200" y="1036637"/>
            <a:ext cx="10515600" cy="51403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algn="ctr">
              <a:buSzTx/>
              <a:buNone/>
              <a:defRPr sz="2400">
                <a:latin typeface="Agency FB"/>
                <a:ea typeface="Agency FB"/>
                <a:cs typeface="Agency FB"/>
                <a:sym typeface="Agency FB"/>
              </a:defRPr>
            </a:pPr>
            <a:r>
              <a:t>Software Tools That Allows Customers to Easily Modify &amp; Reconfigure Their System’s Operation </a:t>
            </a:r>
          </a:p>
          <a:p>
            <a:pPr marL="0" indent="0">
              <a:buSzTx/>
              <a:buNone/>
              <a:defRPr i="1" sz="1600">
                <a:solidFill>
                  <a:srgbClr val="0070C0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</a:p>
          <a:p>
            <a:pPr marL="0" indent="0" algn="ctr">
              <a:buSzTx/>
              <a:buNone/>
              <a:defRPr i="1" sz="2400">
                <a:solidFill>
                  <a:srgbClr val="0070C0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VT3000 Advanced Monitoring Software – AMS </a:t>
            </a:r>
          </a:p>
          <a:p>
            <a:pPr marL="0" indent="0">
              <a:buSzTx/>
              <a:buNone/>
              <a:defRPr b="1" i="1" sz="1800"/>
            </a:pPr>
            <a:r>
              <a:t>What It Provides </a:t>
            </a:r>
          </a:p>
          <a:p>
            <a:pPr marL="0" indent="0">
              <a:buSzTx/>
              <a:buNone/>
              <a:defRPr i="1" sz="1800"/>
            </a:pPr>
            <a:r>
              <a:t>The AM Software provides the capability to monitor for a status or a condition.  When this status or condition occurs specific pre-defined actions are initiated. </a:t>
            </a:r>
          </a:p>
          <a:p>
            <a:pPr marL="0" indent="0" algn="ctr">
              <a:buSzTx/>
              <a:buNone/>
              <a:defRPr b="1" i="1" sz="18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AMS - Powerful Tool for Easily Developing Custom System Solution </a:t>
            </a:r>
          </a:p>
          <a:p>
            <a:pPr marL="0" indent="0" algn="ctr">
              <a:buSzTx/>
              <a:buNone/>
              <a:defRPr i="1" sz="1800">
                <a:solidFill>
                  <a:srgbClr val="0070C0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</a:p>
          <a:p>
            <a:pPr marL="0" indent="0" algn="ctr">
              <a:buSzTx/>
              <a:buNone/>
              <a:defRPr i="1" sz="1800">
                <a:solidFill>
                  <a:srgbClr val="0070C0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</a:p>
          <a:p>
            <a:pPr marL="0" indent="0" algn="ctr">
              <a:buSzTx/>
              <a:buNone/>
              <a:defRPr i="1" sz="2400">
                <a:solidFill>
                  <a:srgbClr val="0070C0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VT3000 Advanced Scheduling Software </a:t>
            </a:r>
          </a:p>
          <a:p>
            <a:pPr marL="0" indent="0">
              <a:buSzTx/>
              <a:buNone/>
              <a:defRPr b="1" i="1" sz="1800"/>
            </a:pPr>
            <a:r>
              <a:t>What It Provides </a:t>
            </a:r>
          </a:p>
          <a:p>
            <a:pPr marL="0" indent="0">
              <a:buSzTx/>
              <a:buNone/>
              <a:defRPr i="1" sz="1800"/>
            </a:pPr>
            <a:r>
              <a:t>The AS Software provide the capability to schedule predefined specific actions. These actions can be for set times or linked to shifts. </a:t>
            </a:r>
          </a:p>
        </p:txBody>
      </p:sp>
      <p:pic>
        <p:nvPicPr>
          <p:cNvPr id="288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" y="123825"/>
            <a:ext cx="3505200" cy="4000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96562" y="238125"/>
            <a:ext cx="904876" cy="666750"/>
          </a:xfrm>
          <a:prstGeom prst="rect">
            <a:avLst/>
          </a:prstGeom>
          <a:ln w="12700">
            <a:miter lim="400000"/>
          </a:ln>
        </p:spPr>
      </p:pic>
      <p:sp>
        <p:nvSpPr>
          <p:cNvPr id="290" name="Shape 290"/>
          <p:cNvSpPr/>
          <p:nvPr/>
        </p:nvSpPr>
        <p:spPr>
          <a:xfrm>
            <a:off x="374650" y="1006476"/>
            <a:ext cx="11407775" cy="31748"/>
          </a:xfrm>
          <a:prstGeom prst="line">
            <a:avLst/>
          </a:prstGeom>
          <a:ln w="38100">
            <a:solidFill>
              <a:srgbClr val="FFC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91" name="Shape 291"/>
          <p:cNvSpPr/>
          <p:nvPr/>
        </p:nvSpPr>
        <p:spPr>
          <a:xfrm>
            <a:off x="374650" y="6413500"/>
            <a:ext cx="11920538" cy="320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300">
                <a:solidFill>
                  <a:srgbClr val="40404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Factory Floor Communication • Andons  •  Real Time Performance Screens • Visual Factory • Automated Data Capture • OEE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/>
          <p:nvPr>
            <p:ph type="title" idx="4294967295"/>
          </p:nvPr>
        </p:nvSpPr>
        <p:spPr>
          <a:xfrm>
            <a:off x="820737" y="123825"/>
            <a:ext cx="10515601" cy="13255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i="1" sz="2400">
                <a:solidFill>
                  <a:srgbClr val="0070C0"/>
                </a:solidFill>
              </a:defRPr>
            </a:lvl1pPr>
          </a:lstStyle>
          <a:p>
            <a:pPr/>
            <a:r>
              <a:t>Innovative Approach for Capturing Operational Performance – Accomplishment </a:t>
            </a:r>
          </a:p>
        </p:txBody>
      </p:sp>
      <p:sp>
        <p:nvSpPr>
          <p:cNvPr id="294" name="Shape 294"/>
          <p:cNvSpPr/>
          <p:nvPr>
            <p:ph type="body" idx="4294967295"/>
          </p:nvPr>
        </p:nvSpPr>
        <p:spPr>
          <a:xfrm>
            <a:off x="985837" y="1139825"/>
            <a:ext cx="10515601" cy="50371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algn="ctr">
              <a:buSzTx/>
              <a:buNone/>
              <a:defRPr i="1">
                <a:solidFill>
                  <a:srgbClr val="0070C0"/>
                </a:solidFill>
              </a:defRPr>
            </a:pPr>
            <a:r>
              <a:t>Measure Performance Status by Measuring Accomplishment </a:t>
            </a:r>
          </a:p>
          <a:p>
            <a:pPr marL="0" indent="0" algn="ctr">
              <a:buSzTx/>
              <a:buNone/>
              <a:defRPr sz="2200"/>
            </a:pPr>
            <a:r>
              <a:t>Applies to Manufacturing That Does Not Have Standard Performance Measurement</a:t>
            </a:r>
          </a:p>
          <a:p>
            <a:pPr marL="0" indent="0" algn="ctr">
              <a:buSzTx/>
              <a:buNone/>
              <a:defRPr i="1" sz="2000">
                <a:solidFill>
                  <a:srgbClr val="0070C0"/>
                </a:solidFill>
              </a:defRPr>
            </a:pPr>
            <a:r>
              <a:t>One of a Kind Production – Custom – Large Unit Assembly </a:t>
            </a:r>
          </a:p>
          <a:p>
            <a:pPr marL="0" indent="0" algn="ctr">
              <a:buSzTx/>
              <a:buNone/>
              <a:defRPr b="1" i="1" sz="1200"/>
            </a:pPr>
            <a:r>
              <a:t>Allows You to Measure What You Have Not Been Able to Measure in the Past </a:t>
            </a:r>
          </a:p>
          <a:p>
            <a:pPr marL="0" indent="0" algn="ctr">
              <a:buSzTx/>
              <a:buNone/>
              <a:defRPr i="1" sz="1200"/>
            </a:pPr>
          </a:p>
          <a:p>
            <a:pPr marL="0" indent="0">
              <a:defRPr i="1" sz="2200"/>
            </a:pPr>
            <a:r>
              <a:t>Immediate Visibility of Unit Completion Status</a:t>
            </a:r>
          </a:p>
          <a:p>
            <a:pPr marL="0" indent="0">
              <a:defRPr i="1" sz="2200"/>
            </a:pPr>
            <a:r>
              <a:t>Customizable &amp; Adaptable to Any Type of Unit or Version of the Unit </a:t>
            </a:r>
          </a:p>
          <a:p>
            <a:pPr marL="0" indent="0">
              <a:defRPr i="1" sz="2200"/>
            </a:pPr>
            <a:r>
              <a:t>Simple – Measure Accomplishment or Task Completion </a:t>
            </a:r>
          </a:p>
          <a:p>
            <a:pPr marL="0" indent="0">
              <a:defRPr i="1" sz="2200"/>
            </a:pPr>
            <a:r>
              <a:t>Line Personnel Simply Checks a Box When Individual Task </a:t>
            </a:r>
          </a:p>
          <a:p>
            <a:pPr marL="0" indent="0">
              <a:buSzTx/>
              <a:buNone/>
              <a:defRPr i="1" sz="2200"/>
            </a:pPr>
            <a:r>
              <a:t>    is Completed or Accomplished </a:t>
            </a:r>
          </a:p>
          <a:p>
            <a:pPr marL="0" indent="0">
              <a:defRPr i="1" sz="2200"/>
            </a:pPr>
            <a:r>
              <a:t>Flexible – Can Be Utilized for End Units or Sub-Assemblies Units  </a:t>
            </a:r>
          </a:p>
          <a:p>
            <a:pPr marL="0" indent="0">
              <a:defRPr i="1" sz="2200"/>
            </a:pPr>
            <a:r>
              <a:t>Instant Communication of Issues </a:t>
            </a:r>
          </a:p>
        </p:txBody>
      </p:sp>
      <p:pic>
        <p:nvPicPr>
          <p:cNvPr id="295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96562" y="238125"/>
            <a:ext cx="904876" cy="666750"/>
          </a:xfrm>
          <a:prstGeom prst="rect">
            <a:avLst/>
          </a:prstGeom>
          <a:ln w="12700">
            <a:miter lim="400000"/>
          </a:ln>
        </p:spPr>
      </p:pic>
      <p:sp>
        <p:nvSpPr>
          <p:cNvPr id="296" name="Shape 296"/>
          <p:cNvSpPr/>
          <p:nvPr/>
        </p:nvSpPr>
        <p:spPr>
          <a:xfrm>
            <a:off x="374650" y="1006476"/>
            <a:ext cx="11407775" cy="31748"/>
          </a:xfrm>
          <a:prstGeom prst="line">
            <a:avLst/>
          </a:prstGeom>
          <a:ln w="38100">
            <a:solidFill>
              <a:srgbClr val="FFC000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297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2400" y="123825"/>
            <a:ext cx="3505200" cy="4000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" name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04562" y="2846387"/>
            <a:ext cx="561976" cy="1371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" name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125075" y="2581275"/>
            <a:ext cx="666750" cy="9382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00" name="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101262" y="3659187"/>
            <a:ext cx="809626" cy="630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" name="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920162" y="4429125"/>
            <a:ext cx="2862263" cy="1733550"/>
          </a:xfrm>
          <a:prstGeom prst="rect">
            <a:avLst/>
          </a:prstGeom>
          <a:ln w="12700">
            <a:miter lim="400000"/>
          </a:ln>
        </p:spPr>
      </p:pic>
      <p:sp>
        <p:nvSpPr>
          <p:cNvPr id="302" name="Shape 302"/>
          <p:cNvSpPr/>
          <p:nvPr/>
        </p:nvSpPr>
        <p:spPr>
          <a:xfrm>
            <a:off x="374650" y="6413500"/>
            <a:ext cx="11920538" cy="320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300">
                <a:solidFill>
                  <a:srgbClr val="40404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Factory Floor Communication • Andons  •  Real Time Performance Screens • Visual Factory • Automated Data Capture • OEE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10687" y="3624262"/>
            <a:ext cx="1143001" cy="1384301"/>
          </a:xfrm>
          <a:prstGeom prst="rect">
            <a:avLst/>
          </a:prstGeom>
          <a:ln w="12700">
            <a:miter lim="400000"/>
          </a:ln>
        </p:spPr>
      </p:pic>
      <p:sp>
        <p:nvSpPr>
          <p:cNvPr id="305" name="Shape 305"/>
          <p:cNvSpPr/>
          <p:nvPr>
            <p:ph type="title" idx="4294967295"/>
          </p:nvPr>
        </p:nvSpPr>
        <p:spPr>
          <a:xfrm>
            <a:off x="741362" y="0"/>
            <a:ext cx="10515601" cy="13255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i="1" sz="2400">
                <a:solidFill>
                  <a:srgbClr val="00B0F0"/>
                </a:solidFill>
              </a:defRPr>
            </a:lvl1pPr>
          </a:lstStyle>
          <a:p>
            <a:pPr/>
            <a:r>
              <a:t>Multiple Outputs Options  </a:t>
            </a:r>
          </a:p>
        </p:txBody>
      </p:sp>
      <p:sp>
        <p:nvSpPr>
          <p:cNvPr id="306" name="Shape 306"/>
          <p:cNvSpPr/>
          <p:nvPr>
            <p:ph type="body" idx="4294967295"/>
          </p:nvPr>
        </p:nvSpPr>
        <p:spPr>
          <a:xfrm>
            <a:off x="1123950" y="1506537"/>
            <a:ext cx="10515600" cy="4351339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buSzTx/>
              <a:buNone/>
              <a:defRPr sz="900">
                <a:solidFill>
                  <a:srgbClr val="FFFFFF"/>
                </a:solidFill>
              </a:defRPr>
            </a:lvl1pPr>
          </a:lstStyle>
          <a:p>
            <a:pPr/>
            <a:r>
              <a:t>1</a:t>
            </a:r>
          </a:p>
        </p:txBody>
      </p:sp>
      <p:pic>
        <p:nvPicPr>
          <p:cNvPr id="307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2400" y="123825"/>
            <a:ext cx="3505200" cy="4000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" name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596562" y="238125"/>
            <a:ext cx="904876" cy="666750"/>
          </a:xfrm>
          <a:prstGeom prst="rect">
            <a:avLst/>
          </a:prstGeom>
          <a:ln w="12700">
            <a:miter lim="400000"/>
          </a:ln>
        </p:spPr>
      </p:pic>
      <p:sp>
        <p:nvSpPr>
          <p:cNvPr id="309" name="Shape 309"/>
          <p:cNvSpPr/>
          <p:nvPr/>
        </p:nvSpPr>
        <p:spPr>
          <a:xfrm>
            <a:off x="152400" y="931861"/>
            <a:ext cx="11407775" cy="33341"/>
          </a:xfrm>
          <a:prstGeom prst="line">
            <a:avLst/>
          </a:prstGeom>
          <a:ln w="38100">
            <a:solidFill>
              <a:srgbClr val="FFC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10" name="Shape 310"/>
          <p:cNvSpPr/>
          <p:nvPr/>
        </p:nvSpPr>
        <p:spPr>
          <a:xfrm>
            <a:off x="374650" y="6413500"/>
            <a:ext cx="11920538" cy="320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300">
                <a:solidFill>
                  <a:srgbClr val="40404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Factory Floor Communication • Andons  •  Real Time Performance Screens • Visual Factory • Automated Data Capture • OEE </a:t>
            </a:r>
          </a:p>
        </p:txBody>
      </p:sp>
      <p:pic>
        <p:nvPicPr>
          <p:cNvPr id="311" name="image.png"/>
          <p:cNvPicPr>
            <a:picLocks noChangeAspect="1"/>
          </p:cNvPicPr>
          <p:nvPr/>
        </p:nvPicPr>
        <p:blipFill>
          <a:blip r:embed="rId5">
            <a:extLst/>
          </a:blip>
          <a:srcRect l="0" t="0" r="70686" b="26983"/>
          <a:stretch>
            <a:fillRect/>
          </a:stretch>
        </p:blipFill>
        <p:spPr>
          <a:xfrm>
            <a:off x="990600" y="1443037"/>
            <a:ext cx="881063" cy="1300163"/>
          </a:xfrm>
          <a:prstGeom prst="rect">
            <a:avLst/>
          </a:prstGeom>
          <a:ln w="12700">
            <a:solidFill>
              <a:srgbClr val="FFFFFF"/>
            </a:solidFill>
          </a:ln>
        </p:spPr>
      </p:pic>
      <p:pic>
        <p:nvPicPr>
          <p:cNvPr id="312" name="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866187" y="4841875"/>
            <a:ext cx="566738" cy="398463"/>
          </a:xfrm>
          <a:prstGeom prst="rect">
            <a:avLst/>
          </a:prstGeom>
          <a:ln w="12700">
            <a:miter lim="400000"/>
          </a:ln>
        </p:spPr>
      </p:pic>
      <p:pic>
        <p:nvPicPr>
          <p:cNvPr id="313" name="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27087" y="3979862"/>
            <a:ext cx="1357313" cy="11239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4" name="image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211637" y="3294062"/>
            <a:ext cx="1974851" cy="581026"/>
          </a:xfrm>
          <a:prstGeom prst="rect">
            <a:avLst/>
          </a:prstGeom>
          <a:ln w="12700">
            <a:miter lim="400000"/>
          </a:ln>
        </p:spPr>
      </p:pic>
      <p:sp>
        <p:nvSpPr>
          <p:cNvPr id="315" name="Shape 315"/>
          <p:cNvSpPr/>
          <p:nvPr/>
        </p:nvSpPr>
        <p:spPr>
          <a:xfrm rot="21258706">
            <a:off x="6934200" y="3198812"/>
            <a:ext cx="373063" cy="55245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16" name="Shape 316"/>
          <p:cNvSpPr/>
          <p:nvPr/>
        </p:nvSpPr>
        <p:spPr>
          <a:xfrm>
            <a:off x="8364537" y="2843212"/>
            <a:ext cx="2597151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000">
                <a:latin typeface="Arial"/>
                <a:ea typeface="Arial"/>
                <a:cs typeface="Arial"/>
                <a:sym typeface="Arial"/>
              </a:defRPr>
            </a:pPr>
            <a:r>
              <a:t>Audio Andons - Wireless Horns </a:t>
            </a:r>
          </a:p>
          <a:p>
            <a:pPr>
              <a:defRPr sz="1000"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  <a:r>
              <a:rPr i="1" sz="900">
                <a:latin typeface="Arial Narrow"/>
                <a:ea typeface="Arial Narrow"/>
                <a:cs typeface="Arial Narrow"/>
                <a:sym typeface="Arial Narrow"/>
              </a:rPr>
              <a:t>MP3  Player  - Up to  105 dB</a:t>
            </a:r>
            <a:endParaRPr i="1" sz="900">
              <a:latin typeface="Arial Narrow"/>
              <a:ea typeface="Arial Narrow"/>
              <a:cs typeface="Arial Narrow"/>
              <a:sym typeface="Arial Narrow"/>
            </a:endParaRPr>
          </a:p>
          <a:p>
            <a:pPr>
              <a:defRPr i="1" sz="9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 Any  Sound / Tune /  Music </a:t>
            </a:r>
          </a:p>
        </p:txBody>
      </p:sp>
      <p:sp>
        <p:nvSpPr>
          <p:cNvPr id="317" name="Shape 317"/>
          <p:cNvSpPr/>
          <p:nvPr/>
        </p:nvSpPr>
        <p:spPr>
          <a:xfrm>
            <a:off x="990600" y="2959100"/>
            <a:ext cx="1219200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000">
                <a:latin typeface="Arial"/>
                <a:ea typeface="Arial"/>
                <a:cs typeface="Arial"/>
                <a:sym typeface="Arial"/>
              </a:defRPr>
            </a:pPr>
            <a:r>
              <a:t>Andon Lights </a:t>
            </a:r>
          </a:p>
          <a:p>
            <a:pPr>
              <a:defRPr sz="1000"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  <a:r>
              <a:rPr i="1" sz="900">
                <a:latin typeface="Arial Narrow"/>
                <a:ea typeface="Arial Narrow"/>
                <a:cs typeface="Arial Narrow"/>
                <a:sym typeface="Arial Narrow"/>
              </a:rPr>
              <a:t>Sizes Up to 100MM </a:t>
            </a:r>
            <a:endParaRPr i="1" sz="900">
              <a:latin typeface="Arial Narrow"/>
              <a:ea typeface="Arial Narrow"/>
              <a:cs typeface="Arial Narrow"/>
              <a:sym typeface="Arial Narrow"/>
            </a:endParaRPr>
          </a:p>
          <a:p>
            <a:pPr>
              <a:defRPr i="1" sz="9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Poles up to  10’ +</a:t>
            </a:r>
          </a:p>
        </p:txBody>
      </p:sp>
      <p:sp>
        <p:nvSpPr>
          <p:cNvPr id="318" name="Shape 318"/>
          <p:cNvSpPr/>
          <p:nvPr/>
        </p:nvSpPr>
        <p:spPr>
          <a:xfrm>
            <a:off x="827087" y="5299075"/>
            <a:ext cx="2135188" cy="680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000">
                <a:latin typeface="Arial"/>
                <a:ea typeface="Arial"/>
                <a:cs typeface="Arial"/>
                <a:sym typeface="Arial"/>
              </a:defRPr>
            </a:pPr>
            <a:r>
              <a:t>Vehicle Mounted Display</a:t>
            </a:r>
          </a:p>
          <a:p>
            <a:pPr>
              <a:defRPr sz="1000">
                <a:latin typeface="Arial"/>
                <a:ea typeface="Arial"/>
                <a:cs typeface="Arial"/>
                <a:sym typeface="Arial"/>
              </a:defRPr>
            </a:pPr>
            <a:r>
              <a:t>Forklifts, Tuggers,  Lift Truck</a:t>
            </a:r>
            <a:r>
              <a:rPr b="1"/>
              <a:t>s </a:t>
            </a:r>
            <a:endParaRPr b="1"/>
          </a:p>
          <a:p>
            <a:pPr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  <a:r>
              <a:rPr i="1">
                <a:latin typeface="Arial Narrow"/>
                <a:ea typeface="Arial Narrow"/>
                <a:cs typeface="Arial Narrow"/>
                <a:sym typeface="Arial Narrow"/>
              </a:rPr>
              <a:t>Wireless </a:t>
            </a:r>
            <a:endParaRPr i="1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19" name="Shape 319"/>
          <p:cNvSpPr/>
          <p:nvPr/>
        </p:nvSpPr>
        <p:spPr>
          <a:xfrm>
            <a:off x="4789487" y="4084637"/>
            <a:ext cx="1935163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000">
                <a:latin typeface="Arial"/>
                <a:ea typeface="Arial"/>
                <a:cs typeface="Arial"/>
                <a:sym typeface="Arial"/>
              </a:defRPr>
            </a:pPr>
            <a:r>
              <a:t>2 Way Radios &amp; Transceiver  </a:t>
            </a:r>
          </a:p>
          <a:p>
            <a:pPr>
              <a:defRPr sz="1000"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  <a:r>
              <a:rPr i="1" sz="900">
                <a:latin typeface="Arial Narrow"/>
                <a:ea typeface="Arial Narrow"/>
                <a:cs typeface="Arial Narrow"/>
                <a:sym typeface="Arial Narrow"/>
              </a:rPr>
              <a:t>Supports Up to  8 Channels </a:t>
            </a:r>
            <a:endParaRPr i="1" sz="9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20" name="Shape 320"/>
          <p:cNvSpPr/>
          <p:nvPr/>
        </p:nvSpPr>
        <p:spPr>
          <a:xfrm>
            <a:off x="8539162" y="5411787"/>
            <a:ext cx="2057401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000">
                <a:latin typeface="Arial"/>
                <a:ea typeface="Arial"/>
                <a:cs typeface="Arial"/>
                <a:sym typeface="Arial"/>
              </a:defRPr>
            </a:pPr>
            <a:r>
              <a:t>On- Site Paging Transmitter</a:t>
            </a:r>
          </a:p>
          <a:p>
            <a:pPr>
              <a:defRPr b="1" sz="1000">
                <a:latin typeface="Arial"/>
                <a:ea typeface="Arial"/>
                <a:cs typeface="Arial"/>
                <a:sym typeface="Arial"/>
              </a:defRPr>
            </a:pPr>
            <a:r>
              <a:t>On-Site Pagers   </a:t>
            </a:r>
          </a:p>
          <a:p>
            <a:pPr>
              <a:defRPr sz="1000"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  <a:r>
              <a:rPr i="1" sz="900">
                <a:latin typeface="Arial Narrow"/>
                <a:ea typeface="Arial Narrow"/>
                <a:cs typeface="Arial Narrow"/>
                <a:sym typeface="Arial Narrow"/>
              </a:rPr>
              <a:t>2 Lines  - Easy to Read   </a:t>
            </a:r>
            <a:endParaRPr i="1" sz="9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321" name="image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369425" y="1506537"/>
            <a:ext cx="1198563" cy="1265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2" name="image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8418512" y="1601787"/>
            <a:ext cx="660401" cy="1141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23" name="image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4667250" y="1217612"/>
            <a:ext cx="1511300" cy="12969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4" name="image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3822700" y="4683125"/>
            <a:ext cx="1725613" cy="1200150"/>
          </a:xfrm>
          <a:prstGeom prst="rect">
            <a:avLst/>
          </a:prstGeom>
          <a:ln w="12700">
            <a:miter lim="400000"/>
          </a:ln>
        </p:spPr>
      </p:pic>
      <p:sp>
        <p:nvSpPr>
          <p:cNvPr id="325" name="Shape 325"/>
          <p:cNvSpPr/>
          <p:nvPr/>
        </p:nvSpPr>
        <p:spPr>
          <a:xfrm>
            <a:off x="5454650" y="2671762"/>
            <a:ext cx="723900" cy="366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000">
                <a:latin typeface="Arial"/>
                <a:ea typeface="Arial"/>
                <a:cs typeface="Arial"/>
                <a:sym typeface="Arial"/>
              </a:defRPr>
            </a:pPr>
            <a:r>
              <a:t>E-Mail  </a:t>
            </a:r>
          </a:p>
          <a:p>
            <a:pPr>
              <a:defRPr sz="1000"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</a:p>
        </p:txBody>
      </p:sp>
      <p:sp>
        <p:nvSpPr>
          <p:cNvPr id="326" name="Shape 326"/>
          <p:cNvSpPr/>
          <p:nvPr/>
        </p:nvSpPr>
        <p:spPr>
          <a:xfrm>
            <a:off x="-2846388" y="5726112"/>
            <a:ext cx="10515601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900">
                <a:solidFill>
                  <a:srgbClr val="FFFFFF"/>
                </a:solidFill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327" name="Shape 327"/>
          <p:cNvSpPr/>
          <p:nvPr/>
        </p:nvSpPr>
        <p:spPr>
          <a:xfrm>
            <a:off x="374650" y="1344612"/>
            <a:ext cx="10515600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900">
                <a:solidFill>
                  <a:srgbClr val="FFFFFF"/>
                </a:solidFill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328" name="Shape 328"/>
          <p:cNvSpPr/>
          <p:nvPr/>
        </p:nvSpPr>
        <p:spPr>
          <a:xfrm>
            <a:off x="4586287" y="5853112"/>
            <a:ext cx="1806576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Desktop   &amp; Cell Phones</a:t>
            </a:r>
            <a:endParaRPr i="1" sz="11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329" name="image.pn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5741987" y="5048250"/>
            <a:ext cx="512763" cy="4921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30" name="image.png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6381750" y="2578100"/>
            <a:ext cx="342900" cy="1485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type="title" idx="4294967295"/>
          </p:nvPr>
        </p:nvSpPr>
        <p:spPr>
          <a:xfrm>
            <a:off x="-1079501" y="-111125"/>
            <a:ext cx="9144002" cy="1300163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/>
          <a:p>
            <a:pPr algn="ctr">
              <a:defRPr b="1" sz="2400">
                <a:solidFill>
                  <a:srgbClr val="0070C0"/>
                </a:solidFill>
                <a:latin typeface="Agency FB"/>
                <a:ea typeface="Agency FB"/>
                <a:cs typeface="Agency FB"/>
                <a:sym typeface="Agency FB"/>
              </a:defRPr>
            </a:pPr>
            <a:r>
              <a:t>         </a:t>
            </a:r>
            <a:br/>
          </a:p>
        </p:txBody>
      </p:sp>
      <p:sp>
        <p:nvSpPr>
          <p:cNvPr id="56" name="Shape 56"/>
          <p:cNvSpPr/>
          <p:nvPr>
            <p:ph type="body" idx="4294967295"/>
          </p:nvPr>
        </p:nvSpPr>
        <p:spPr>
          <a:xfrm>
            <a:off x="1762124" y="1922462"/>
            <a:ext cx="9144002" cy="40211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>
              <a:lnSpc>
                <a:spcPct val="70000"/>
              </a:lnSpc>
              <a:buSzTx/>
              <a:buNone/>
              <a:defRPr sz="2000"/>
            </a:pPr>
            <a:r>
              <a:t>	</a:t>
            </a:r>
            <a:r>
              <a:rPr b="1" i="1" sz="2600"/>
              <a:t>Immediate  Communications </a:t>
            </a:r>
            <a:endParaRPr b="1" i="1" sz="2600"/>
          </a:p>
          <a:p>
            <a:pPr marL="0" indent="0">
              <a:lnSpc>
                <a:spcPct val="70000"/>
              </a:lnSpc>
              <a:buSzTx/>
              <a:buNone/>
              <a:defRPr b="1" i="1" sz="2600"/>
            </a:pPr>
            <a:r>
              <a:t>	</a:t>
            </a:r>
          </a:p>
          <a:p>
            <a:pPr marL="0" indent="0">
              <a:lnSpc>
                <a:spcPct val="70000"/>
              </a:lnSpc>
              <a:buSzTx/>
              <a:buNone/>
              <a:defRPr b="1" i="1" sz="2600"/>
            </a:pPr>
            <a:r>
              <a:t>	Visual Management 	</a:t>
            </a:r>
          </a:p>
          <a:p>
            <a:pPr marL="0" indent="0">
              <a:lnSpc>
                <a:spcPct val="70000"/>
              </a:lnSpc>
              <a:buSzTx/>
              <a:buNone/>
              <a:defRPr b="1" i="1" sz="2600"/>
            </a:pPr>
          </a:p>
          <a:p>
            <a:pPr marL="0" indent="0">
              <a:lnSpc>
                <a:spcPct val="70000"/>
              </a:lnSpc>
              <a:buSzTx/>
              <a:buNone/>
              <a:defRPr b="1" i="1" sz="2600"/>
            </a:pPr>
            <a:r>
              <a:t>	Automatic Data Collection </a:t>
            </a:r>
          </a:p>
          <a:p>
            <a:pPr marL="0" indent="0">
              <a:lnSpc>
                <a:spcPct val="70000"/>
              </a:lnSpc>
              <a:buSzTx/>
              <a:buNone/>
              <a:defRPr b="1" i="1" sz="2600"/>
            </a:pPr>
          </a:p>
          <a:p>
            <a:pPr marL="0" indent="0">
              <a:lnSpc>
                <a:spcPct val="70000"/>
              </a:lnSpc>
              <a:buSzTx/>
              <a:buNone/>
              <a:defRPr b="1" i="1" sz="2600"/>
            </a:pPr>
            <a:r>
              <a:t>	Visual &amp; Audio Andons </a:t>
            </a:r>
          </a:p>
          <a:p>
            <a:pPr marL="0" indent="0">
              <a:lnSpc>
                <a:spcPct val="70000"/>
              </a:lnSpc>
              <a:buSzTx/>
              <a:buNone/>
              <a:defRPr b="1" i="1" sz="2600"/>
            </a:pPr>
          </a:p>
          <a:p>
            <a:pPr marL="0" indent="0">
              <a:lnSpc>
                <a:spcPct val="70000"/>
              </a:lnSpc>
              <a:buSzTx/>
              <a:buNone/>
              <a:defRPr b="1" i="1" sz="2600"/>
            </a:pPr>
            <a:r>
              <a:t>	Real Time Performance Visibility 	                                                                                                                                    	</a:t>
            </a:r>
          </a:p>
        </p:txBody>
      </p:sp>
      <p:pic>
        <p:nvPicPr>
          <p:cNvPr id="57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5037" y="511175"/>
            <a:ext cx="3375026" cy="561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04475" y="431800"/>
            <a:ext cx="889000" cy="655638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Shape 59"/>
          <p:cNvSpPr/>
          <p:nvPr/>
        </p:nvSpPr>
        <p:spPr>
          <a:xfrm flipV="1">
            <a:off x="498474" y="1430337"/>
            <a:ext cx="11145839" cy="22226"/>
          </a:xfrm>
          <a:prstGeom prst="line">
            <a:avLst/>
          </a:prstGeom>
          <a:ln w="38100">
            <a:solidFill>
              <a:srgbClr val="FFC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0" name="Shape 60"/>
          <p:cNvSpPr/>
          <p:nvPr/>
        </p:nvSpPr>
        <p:spPr>
          <a:xfrm>
            <a:off x="374650" y="6413500"/>
            <a:ext cx="11920538" cy="320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300">
                <a:solidFill>
                  <a:srgbClr val="40404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Factory Floor Communication • Andons  •  Real Time Performance Screens • Visual Factory • Automated Data Capture • OEE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/>
          <p:nvPr>
            <p:ph type="title" idx="4294967295"/>
          </p:nvPr>
        </p:nvSpPr>
        <p:spPr>
          <a:xfrm>
            <a:off x="658812" y="104775"/>
            <a:ext cx="10769601" cy="13255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lnSpc>
                <a:spcPct val="100000"/>
              </a:lnSpc>
              <a:defRPr i="1" sz="2700">
                <a:solidFill>
                  <a:srgbClr val="00B0F0"/>
                </a:solidFill>
              </a:defRPr>
            </a:pPr>
            <a:r>
              <a:t>Completely Integrated Visual Andon Systems   </a:t>
            </a:r>
            <a:br/>
            <a:r>
              <a:rPr b="1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New  Dimension in Visual Communications  for the  Production  Floor -                 Virtual Panel  IV Display Software </a:t>
            </a:r>
          </a:p>
        </p:txBody>
      </p:sp>
      <p:sp>
        <p:nvSpPr>
          <p:cNvPr id="333" name="Shape 333"/>
          <p:cNvSpPr/>
          <p:nvPr>
            <p:ph type="body" idx="4294967295"/>
          </p:nvPr>
        </p:nvSpPr>
        <p:spPr>
          <a:xfrm>
            <a:off x="428625" y="1481137"/>
            <a:ext cx="10515600" cy="4748214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buSzTx/>
              <a:buNone/>
              <a:defRPr b="1" i="1" sz="2000">
                <a:solidFill>
                  <a:srgbClr val="0000CC"/>
                </a:solidFill>
              </a:defRPr>
            </a:pPr>
            <a:r>
              <a:t>Fully Integrated Andon Systems </a:t>
            </a:r>
          </a:p>
          <a:p>
            <a:pPr>
              <a:buSzTx/>
              <a:buNone/>
              <a:defRPr b="1" i="1" sz="2000">
                <a:solidFill>
                  <a:srgbClr val="0000CC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       From Input Modules to Displays</a:t>
            </a:r>
          </a:p>
        </p:txBody>
      </p:sp>
      <p:pic>
        <p:nvPicPr>
          <p:cNvPr id="334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" y="123825"/>
            <a:ext cx="3505200" cy="4000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5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88625" y="123825"/>
            <a:ext cx="904875" cy="666750"/>
          </a:xfrm>
          <a:prstGeom prst="rect">
            <a:avLst/>
          </a:prstGeom>
          <a:ln w="12700">
            <a:miter lim="400000"/>
          </a:ln>
        </p:spPr>
      </p:pic>
      <p:sp>
        <p:nvSpPr>
          <p:cNvPr id="336" name="Shape 336"/>
          <p:cNvSpPr/>
          <p:nvPr/>
        </p:nvSpPr>
        <p:spPr>
          <a:xfrm>
            <a:off x="152400" y="1187451"/>
            <a:ext cx="11407775" cy="31748"/>
          </a:xfrm>
          <a:prstGeom prst="line">
            <a:avLst/>
          </a:prstGeom>
          <a:ln w="38100">
            <a:solidFill>
              <a:srgbClr val="FFC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37" name="Shape 337"/>
          <p:cNvSpPr/>
          <p:nvPr/>
        </p:nvSpPr>
        <p:spPr>
          <a:xfrm>
            <a:off x="374650" y="6424612"/>
            <a:ext cx="11920538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300">
                <a:solidFill>
                  <a:srgbClr val="40404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Factory Floor Communication • Andons  •  Real Time Performance Screens • Visual Factory • Automated Data Capture • OEE </a:t>
            </a:r>
          </a:p>
        </p:txBody>
      </p:sp>
      <p:pic>
        <p:nvPicPr>
          <p:cNvPr id="338" name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78700" y="892175"/>
            <a:ext cx="774700" cy="212725"/>
          </a:xfrm>
          <a:prstGeom prst="rect">
            <a:avLst/>
          </a:prstGeom>
          <a:ln w="12700">
            <a:miter lim="400000"/>
          </a:ln>
        </p:spPr>
      </p:pic>
      <p:sp>
        <p:nvSpPr>
          <p:cNvPr id="339" name="Shape 339"/>
          <p:cNvSpPr/>
          <p:nvPr/>
        </p:nvSpPr>
        <p:spPr>
          <a:xfrm>
            <a:off x="2670175" y="2513012"/>
            <a:ext cx="1092372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14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Input Modules</a:t>
            </a:r>
          </a:p>
        </p:txBody>
      </p:sp>
      <p:pic>
        <p:nvPicPr>
          <p:cNvPr id="340" name="image.png"/>
          <p:cNvPicPr>
            <a:picLocks noChangeAspect="1"/>
          </p:cNvPicPr>
          <p:nvPr/>
        </p:nvPicPr>
        <p:blipFill>
          <a:blip r:embed="rId5">
            <a:extLst/>
          </a:blip>
          <a:srcRect l="0" t="6411" r="0" b="10189"/>
          <a:stretch>
            <a:fillRect/>
          </a:stretch>
        </p:blipFill>
        <p:spPr>
          <a:xfrm>
            <a:off x="4103687" y="1641475"/>
            <a:ext cx="1752601" cy="16843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41" name="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194550" y="1733550"/>
            <a:ext cx="3398838" cy="11953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42" name="LCDpic.jpg" descr="LCDpic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194550" y="3338512"/>
            <a:ext cx="2686050" cy="14081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43" name="Assembly Line Schedule.jpg" descr="C:\Users\gilmore.VERSA\Desktop\More 9.2 Photos\Assembly Line Schedule.jp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512050" y="5068887"/>
            <a:ext cx="2051050" cy="1204913"/>
          </a:xfrm>
          <a:prstGeom prst="rect">
            <a:avLst/>
          </a:prstGeom>
          <a:ln w="12700">
            <a:miter lim="400000"/>
          </a:ln>
        </p:spPr>
      </p:pic>
      <p:sp>
        <p:nvSpPr>
          <p:cNvPr id="344" name="Shape 344"/>
          <p:cNvSpPr/>
          <p:nvPr/>
        </p:nvSpPr>
        <p:spPr>
          <a:xfrm>
            <a:off x="7794625" y="4746625"/>
            <a:ext cx="1388825" cy="269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12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Production Schedule </a:t>
            </a:r>
          </a:p>
        </p:txBody>
      </p:sp>
      <p:sp>
        <p:nvSpPr>
          <p:cNvPr id="345" name="Shape 345"/>
          <p:cNvSpPr/>
          <p:nvPr/>
        </p:nvSpPr>
        <p:spPr>
          <a:xfrm>
            <a:off x="7824787" y="3044825"/>
            <a:ext cx="1660809" cy="269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12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Production Activity Status</a:t>
            </a:r>
          </a:p>
        </p:txBody>
      </p:sp>
      <p:sp>
        <p:nvSpPr>
          <p:cNvPr id="346" name="Shape 346"/>
          <p:cNvSpPr/>
          <p:nvPr/>
        </p:nvSpPr>
        <p:spPr>
          <a:xfrm>
            <a:off x="7556500" y="1365250"/>
            <a:ext cx="2194059" cy="269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12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Communications Support Request </a:t>
            </a:r>
          </a:p>
        </p:txBody>
      </p:sp>
      <p:sp>
        <p:nvSpPr>
          <p:cNvPr id="347" name="Shape 347"/>
          <p:cNvSpPr/>
          <p:nvPr/>
        </p:nvSpPr>
        <p:spPr>
          <a:xfrm>
            <a:off x="950912" y="3516312"/>
            <a:ext cx="4735513" cy="2113916"/>
          </a:xfrm>
          <a:prstGeom prst="rect">
            <a:avLst/>
          </a:prstGeom>
          <a:ln w="15875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/>
            </a:pPr>
            <a:r>
              <a:t>                   </a:t>
            </a:r>
          </a:p>
          <a:p>
            <a:pPr algn="ctr">
              <a:defRPr b="1"/>
            </a:pPr>
            <a:r>
              <a:t>Virtual Panel IV  Software </a:t>
            </a:r>
          </a:p>
          <a:p>
            <a:pPr algn="ctr">
              <a:defRPr b="1" i="1"/>
            </a:pPr>
            <a:r>
              <a:t>               New Panel Software</a:t>
            </a:r>
            <a:r>
              <a:rPr i="0"/>
              <a:t>		</a:t>
            </a:r>
            <a:endParaRPr i="0"/>
          </a:p>
          <a:p>
            <a:pPr>
              <a:buSzPct val="100000"/>
              <a:buFont typeface="Arial"/>
              <a:buChar char="•"/>
              <a:defRPr i="1" sz="1600"/>
            </a:pPr>
            <a:r>
              <a:t>Systematic Panel Generation Process	</a:t>
            </a:r>
          </a:p>
          <a:p>
            <a:pPr>
              <a:buSzPct val="100000"/>
              <a:buFont typeface="Arial"/>
              <a:buChar char="•"/>
              <a:defRPr i="1" sz="1600"/>
            </a:pPr>
            <a:r>
              <a:t>Wizard Guides Panel Development 	 </a:t>
            </a:r>
          </a:p>
          <a:p>
            <a:pPr>
              <a:buSzPct val="100000"/>
              <a:buFont typeface="Arial"/>
              <a:buChar char="•"/>
              <a:defRPr i="1" sz="1600"/>
            </a:pPr>
            <a:r>
              <a:t>Significant Reduction in Panel Creation Time  </a:t>
            </a:r>
          </a:p>
          <a:p>
            <a:pPr>
              <a:buSzPct val="100000"/>
              <a:buFont typeface="Arial"/>
              <a:buChar char="•"/>
              <a:defRPr i="1" sz="1600"/>
            </a:pPr>
            <a:r>
              <a:t>Improved Options in Panel Development Choices   </a:t>
            </a:r>
          </a:p>
          <a:p>
            <a:pPr>
              <a:buSzPct val="100000"/>
              <a:buFont typeface="Arial"/>
              <a:buChar char="•"/>
              <a:defRPr i="1" sz="1600"/>
            </a:pPr>
            <a:r>
              <a:t>Easy Correction Feature </a:t>
            </a:r>
          </a:p>
        </p:txBody>
      </p:sp>
      <p:pic>
        <p:nvPicPr>
          <p:cNvPr id="348" name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11475" y="3586162"/>
            <a:ext cx="703263" cy="282576"/>
          </a:xfrm>
          <a:prstGeom prst="rect">
            <a:avLst/>
          </a:prstGeom>
          <a:ln w="12700">
            <a:miter lim="400000"/>
          </a:ln>
        </p:spPr>
      </p:pic>
      <p:sp>
        <p:nvSpPr>
          <p:cNvPr id="349" name="Shape 349"/>
          <p:cNvSpPr/>
          <p:nvPr/>
        </p:nvSpPr>
        <p:spPr>
          <a:xfrm>
            <a:off x="531812" y="5891212"/>
            <a:ext cx="6224588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i="1" sz="1200">
                <a:solidFill>
                  <a:srgbClr val="0000CC"/>
                </a:solidFill>
              </a:defRPr>
            </a:lvl1pPr>
          </a:lstStyle>
          <a:p>
            <a:pPr/>
            <a:r>
              <a:t>VP IV Software Right Sizes to Device – Same Screen on a Smart  Phone as Large Screen Display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5487" y="182562"/>
            <a:ext cx="10631488" cy="1322388"/>
          </a:xfrm>
          <a:prstGeom prst="rect">
            <a:avLst/>
          </a:prstGeom>
          <a:ln w="12700">
            <a:miter lim="400000"/>
          </a:ln>
        </p:spPr>
      </p:pic>
      <p:sp>
        <p:nvSpPr>
          <p:cNvPr id="352" name="Shape 352"/>
          <p:cNvSpPr/>
          <p:nvPr>
            <p:ph type="body" idx="4294967295"/>
          </p:nvPr>
        </p:nvSpPr>
        <p:spPr>
          <a:xfrm>
            <a:off x="973137" y="1012825"/>
            <a:ext cx="10515601" cy="5160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algn="ctr">
              <a:buSzTx/>
              <a:buNone/>
              <a:defRPr b="1" i="1" sz="2400">
                <a:solidFill>
                  <a:srgbClr val="595959"/>
                </a:solidFill>
              </a:defRPr>
            </a:pPr>
            <a:r>
              <a:t>Linking Communications With Visual &amp; Audio Andon Notification</a:t>
            </a:r>
          </a:p>
          <a:p>
            <a:pPr marL="0" indent="0">
              <a:buSzTx/>
              <a:buNone/>
              <a:defRPr i="1" sz="2400">
                <a:solidFill>
                  <a:srgbClr val="00B0F0"/>
                </a:solidFill>
              </a:defRPr>
            </a:pPr>
            <a:r>
              <a:t>Un-Paralleled Performance Visibility</a:t>
            </a:r>
          </a:p>
        </p:txBody>
      </p:sp>
      <p:pic>
        <p:nvPicPr>
          <p:cNvPr id="353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2400" y="84137"/>
            <a:ext cx="3505200" cy="400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4" name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596562" y="238125"/>
            <a:ext cx="904876" cy="666750"/>
          </a:xfrm>
          <a:prstGeom prst="rect">
            <a:avLst/>
          </a:prstGeom>
          <a:ln w="12700">
            <a:miter lim="400000"/>
          </a:ln>
        </p:spPr>
      </p:pic>
      <p:sp>
        <p:nvSpPr>
          <p:cNvPr id="355" name="Shape 355"/>
          <p:cNvSpPr/>
          <p:nvPr/>
        </p:nvSpPr>
        <p:spPr>
          <a:xfrm>
            <a:off x="374650" y="947736"/>
            <a:ext cx="11407775" cy="33341"/>
          </a:xfrm>
          <a:prstGeom prst="line">
            <a:avLst/>
          </a:prstGeom>
          <a:ln w="38100">
            <a:solidFill>
              <a:srgbClr val="FFC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56" name="Shape 356"/>
          <p:cNvSpPr/>
          <p:nvPr/>
        </p:nvSpPr>
        <p:spPr>
          <a:xfrm>
            <a:off x="374650" y="6413500"/>
            <a:ext cx="11920538" cy="320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300">
                <a:solidFill>
                  <a:srgbClr val="40404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Factory Floor Communication • Andons  •  Real Time Performance Screens • Visual Factory • Automated Data Capture • OEE </a:t>
            </a:r>
          </a:p>
        </p:txBody>
      </p:sp>
      <p:pic>
        <p:nvPicPr>
          <p:cNvPr id="357" name="image.png"/>
          <p:cNvPicPr>
            <a:picLocks noChangeAspect="1"/>
          </p:cNvPicPr>
          <p:nvPr/>
        </p:nvPicPr>
        <p:blipFill>
          <a:blip r:embed="rId5">
            <a:extLst/>
          </a:blip>
          <a:srcRect l="0" t="0" r="70686" b="26983"/>
          <a:stretch>
            <a:fillRect/>
          </a:stretch>
        </p:blipFill>
        <p:spPr>
          <a:xfrm>
            <a:off x="2238375" y="2476500"/>
            <a:ext cx="676275" cy="933450"/>
          </a:xfrm>
          <a:prstGeom prst="rect">
            <a:avLst/>
          </a:prstGeom>
          <a:ln w="12700">
            <a:solidFill>
              <a:srgbClr val="FFFFFF"/>
            </a:solidFill>
          </a:ln>
        </p:spPr>
      </p:pic>
      <p:pic>
        <p:nvPicPr>
          <p:cNvPr id="358" name="Performance.jpeg" descr="Performance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275262" y="2532062"/>
            <a:ext cx="2119313" cy="1398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9" name="Floor Material Support Request -1.jpeg" descr="Floor Material Support Request -1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237162" y="4532312"/>
            <a:ext cx="1981201" cy="1312863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Shape 360"/>
          <p:cNvSpPr/>
          <p:nvPr/>
        </p:nvSpPr>
        <p:spPr>
          <a:xfrm>
            <a:off x="4684712" y="2079625"/>
            <a:ext cx="4052888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i="1" sz="140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Operator / Cell / Equipment  Performance </a:t>
            </a:r>
          </a:p>
        </p:txBody>
      </p:sp>
      <p:sp>
        <p:nvSpPr>
          <p:cNvPr id="361" name="Shape 361"/>
          <p:cNvSpPr/>
          <p:nvPr/>
        </p:nvSpPr>
        <p:spPr>
          <a:xfrm>
            <a:off x="5403850" y="4075112"/>
            <a:ext cx="1556319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140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Material Support </a:t>
            </a:r>
          </a:p>
        </p:txBody>
      </p:sp>
      <p:sp>
        <p:nvSpPr>
          <p:cNvPr id="362" name="Shape 362"/>
          <p:cNvSpPr/>
          <p:nvPr/>
        </p:nvSpPr>
        <p:spPr>
          <a:xfrm>
            <a:off x="973137" y="2119312"/>
            <a:ext cx="3119438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i="1" sz="140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Line  Performance – Stack Lights </a:t>
            </a:r>
          </a:p>
        </p:txBody>
      </p:sp>
      <p:sp>
        <p:nvSpPr>
          <p:cNvPr id="363" name="Shape 363"/>
          <p:cNvSpPr/>
          <p:nvPr/>
        </p:nvSpPr>
        <p:spPr>
          <a:xfrm>
            <a:off x="858837" y="4043362"/>
            <a:ext cx="3143251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i="1" sz="140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Production Floor  - White Boards </a:t>
            </a:r>
          </a:p>
        </p:txBody>
      </p:sp>
      <p:sp>
        <p:nvSpPr>
          <p:cNvPr id="364" name="Shape 364"/>
          <p:cNvSpPr/>
          <p:nvPr/>
        </p:nvSpPr>
        <p:spPr>
          <a:xfrm>
            <a:off x="9077325" y="2128837"/>
            <a:ext cx="25908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i="1" sz="140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Android &amp; iPad Tablets </a:t>
            </a:r>
          </a:p>
        </p:txBody>
      </p:sp>
      <p:sp>
        <p:nvSpPr>
          <p:cNvPr id="365" name="Shape 365"/>
          <p:cNvSpPr/>
          <p:nvPr/>
        </p:nvSpPr>
        <p:spPr>
          <a:xfrm>
            <a:off x="9024937" y="4051300"/>
            <a:ext cx="2590801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i="1" sz="140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Smart  Phone  KPI’s  </a:t>
            </a:r>
          </a:p>
        </p:txBody>
      </p:sp>
      <p:pic>
        <p:nvPicPr>
          <p:cNvPr id="366" name="Smart Phone.png" descr="Smart Phone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024937" y="4532312"/>
            <a:ext cx="1719263" cy="1331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67" name="Will.png" descr="Will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575800" y="2551112"/>
            <a:ext cx="1085850" cy="14065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68" name="image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011237" y="4510087"/>
            <a:ext cx="1565276" cy="1543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9" name="image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2967037" y="4505325"/>
            <a:ext cx="1484313" cy="16684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/>
          <p:nvPr>
            <p:ph type="title" idx="4294967295"/>
          </p:nvPr>
        </p:nvSpPr>
        <p:spPr>
          <a:xfrm>
            <a:off x="152400" y="327025"/>
            <a:ext cx="10515600" cy="7747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i="1" sz="2400">
                <a:solidFill>
                  <a:srgbClr val="00B0F0"/>
                </a:solidFill>
              </a:defRPr>
            </a:lvl1pPr>
          </a:lstStyle>
          <a:p>
            <a:pPr/>
            <a:r>
              <a:t>              Visual Management </a:t>
            </a:r>
          </a:p>
        </p:txBody>
      </p:sp>
      <p:sp>
        <p:nvSpPr>
          <p:cNvPr id="372" name="Shape 372"/>
          <p:cNvSpPr/>
          <p:nvPr>
            <p:ph type="body" idx="4294967295"/>
          </p:nvPr>
        </p:nvSpPr>
        <p:spPr>
          <a:xfrm>
            <a:off x="723900" y="1385887"/>
            <a:ext cx="10515600" cy="48307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buSzTx/>
              <a:buNone/>
            </a:lvl1pPr>
          </a:lstStyle>
          <a:p>
            <a:pPr/>
            <a:r>
              <a:t>Unique Visual Management Solutions </a:t>
            </a:r>
          </a:p>
        </p:txBody>
      </p:sp>
      <p:pic>
        <p:nvPicPr>
          <p:cNvPr id="373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" y="84137"/>
            <a:ext cx="3505200" cy="400051"/>
          </a:xfrm>
          <a:prstGeom prst="rect">
            <a:avLst/>
          </a:prstGeom>
          <a:ln w="12700">
            <a:miter lim="400000"/>
          </a:ln>
        </p:spPr>
      </p:pic>
      <p:sp>
        <p:nvSpPr>
          <p:cNvPr id="374" name="Shape 374"/>
          <p:cNvSpPr/>
          <p:nvPr/>
        </p:nvSpPr>
        <p:spPr>
          <a:xfrm>
            <a:off x="152400" y="1065213"/>
            <a:ext cx="11407775" cy="31749"/>
          </a:xfrm>
          <a:prstGeom prst="line">
            <a:avLst/>
          </a:prstGeom>
          <a:ln w="38100">
            <a:solidFill>
              <a:srgbClr val="FFC000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375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09800" y="1949450"/>
            <a:ext cx="4733925" cy="2857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6" name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04062" y="1804987"/>
            <a:ext cx="4295776" cy="21812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77" name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112000" y="4111625"/>
            <a:ext cx="4287838" cy="2181225"/>
          </a:xfrm>
          <a:prstGeom prst="rect">
            <a:avLst/>
          </a:prstGeom>
          <a:ln w="12700">
            <a:miter lim="400000"/>
          </a:ln>
        </p:spPr>
      </p:pic>
      <p:sp>
        <p:nvSpPr>
          <p:cNvPr id="378" name="Shape 378"/>
          <p:cNvSpPr/>
          <p:nvPr/>
        </p:nvSpPr>
        <p:spPr>
          <a:xfrm>
            <a:off x="7050087" y="1339850"/>
            <a:ext cx="4817751" cy="294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1400"/>
            </a:lvl1pPr>
          </a:lstStyle>
          <a:p>
            <a:pPr/>
            <a:r>
              <a:t>Updating Graphs &amp;  Real Time Performance Information</a:t>
            </a:r>
          </a:p>
        </p:txBody>
      </p:sp>
      <p:pic>
        <p:nvPicPr>
          <p:cNvPr id="379" name="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596562" y="238125"/>
            <a:ext cx="904876" cy="666750"/>
          </a:xfrm>
          <a:prstGeom prst="rect">
            <a:avLst/>
          </a:prstGeom>
          <a:ln w="12700">
            <a:miter lim="400000"/>
          </a:ln>
        </p:spPr>
      </p:pic>
      <p:sp>
        <p:nvSpPr>
          <p:cNvPr id="380" name="Shape 380"/>
          <p:cNvSpPr/>
          <p:nvPr/>
        </p:nvSpPr>
        <p:spPr>
          <a:xfrm>
            <a:off x="311150" y="6288087"/>
            <a:ext cx="11920538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300">
                <a:solidFill>
                  <a:srgbClr val="40404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Factory Floor Communication • Andons  •  Real Time Performance Screens • Visual Factory • Automated Data Capture • OEE </a:t>
            </a:r>
          </a:p>
        </p:txBody>
      </p:sp>
      <p:pic>
        <p:nvPicPr>
          <p:cNvPr id="381" name="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25450" y="5006975"/>
            <a:ext cx="1858963" cy="10271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82" name="image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953000" y="4913312"/>
            <a:ext cx="1951038" cy="12969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83" name="image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07975" y="2300287"/>
            <a:ext cx="1117600" cy="1787526"/>
          </a:xfrm>
          <a:prstGeom prst="rect">
            <a:avLst/>
          </a:prstGeom>
          <a:ln w="12700">
            <a:miter lim="400000"/>
          </a:ln>
        </p:spPr>
      </p:pic>
      <p:sp>
        <p:nvSpPr>
          <p:cNvPr id="384" name="Shape 384"/>
          <p:cNvSpPr/>
          <p:nvPr/>
        </p:nvSpPr>
        <p:spPr>
          <a:xfrm flipH="1">
            <a:off x="1163637" y="3378200"/>
            <a:ext cx="741363" cy="0"/>
          </a:xfrm>
          <a:prstGeom prst="line">
            <a:avLst/>
          </a:prstGeom>
          <a:ln w="101600">
            <a:solidFill>
              <a:schemeClr val="accent1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pic>
        <p:nvPicPr>
          <p:cNvPr id="385" name="image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2751137" y="4970462"/>
            <a:ext cx="1812926" cy="9112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86" name="image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2628900" y="5010150"/>
            <a:ext cx="2057400" cy="1104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/>
          <p:nvPr>
            <p:ph type="title" idx="4294967295"/>
          </p:nvPr>
        </p:nvSpPr>
        <p:spPr>
          <a:xfrm>
            <a:off x="446087" y="-150813"/>
            <a:ext cx="11068051" cy="13255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 i="1" sz="2400">
                <a:solidFill>
                  <a:srgbClr val="00B0F0"/>
                </a:solidFill>
              </a:defRPr>
            </a:pPr>
            <a:r>
              <a:t> 				Virtual Panel IV Software </a:t>
            </a:r>
            <a:r>
              <a:rPr sz="2000"/>
              <a:t> </a:t>
            </a:r>
            <a:br>
              <a:rPr sz="2000"/>
            </a:br>
            <a:r>
              <a:rPr sz="2000"/>
              <a:t>                          Andon – Messaging- Performance – Plant Layout – Informational </a:t>
            </a:r>
          </a:p>
        </p:txBody>
      </p:sp>
      <p:sp>
        <p:nvSpPr>
          <p:cNvPr id="389" name="Shape 389"/>
          <p:cNvSpPr/>
          <p:nvPr>
            <p:ph type="body" sz="half" idx="4294967295"/>
          </p:nvPr>
        </p:nvSpPr>
        <p:spPr>
          <a:xfrm>
            <a:off x="1878012" y="1223962"/>
            <a:ext cx="3697288" cy="56340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224027" indent="-224027" defTabSz="896111">
              <a:lnSpc>
                <a:spcPct val="70000"/>
              </a:lnSpc>
              <a:spcBef>
                <a:spcPts val="900"/>
              </a:spcBef>
              <a:buSzTx/>
              <a:buNone/>
              <a:defRPr b="1" sz="1568">
                <a:solidFill>
                  <a:srgbClr val="3333FF"/>
                </a:solidFill>
                <a:latin typeface="Agency FB"/>
                <a:ea typeface="Agency FB"/>
                <a:cs typeface="Agency FB"/>
                <a:sym typeface="Agency FB"/>
              </a:defRPr>
            </a:pPr>
            <a:r>
              <a:t>                          VP IV Software </a:t>
            </a:r>
          </a:p>
          <a:p>
            <a:pPr marL="224027" indent="-224027" defTabSz="896111">
              <a:lnSpc>
                <a:spcPct val="70000"/>
              </a:lnSpc>
              <a:spcBef>
                <a:spcPts val="900"/>
              </a:spcBef>
              <a:buSzTx/>
              <a:buNone/>
              <a:defRPr b="1" sz="1764">
                <a:solidFill>
                  <a:srgbClr val="3333FF"/>
                </a:solidFill>
                <a:latin typeface="Agency FB"/>
                <a:ea typeface="Agency FB"/>
                <a:cs typeface="Agency FB"/>
                <a:sym typeface="Agency FB"/>
              </a:defRPr>
            </a:pPr>
            <a:r>
              <a:t> </a:t>
            </a:r>
            <a:r>
              <a:rPr sz="2058"/>
              <a:t>Multiple Layout  Options / Flexibility </a:t>
            </a:r>
            <a:endParaRPr sz="2058"/>
          </a:p>
          <a:p>
            <a:pPr marL="224027" indent="-224027" defTabSz="896111">
              <a:lnSpc>
                <a:spcPct val="70000"/>
              </a:lnSpc>
              <a:spcBef>
                <a:spcPts val="900"/>
              </a:spcBef>
              <a:buSzTx/>
              <a:buNone/>
              <a:defRPr b="1" sz="784">
                <a:solidFill>
                  <a:srgbClr val="3333FF"/>
                </a:solidFill>
                <a:latin typeface="Agency FB"/>
                <a:ea typeface="Agency FB"/>
                <a:cs typeface="Agency FB"/>
                <a:sym typeface="Agency FB"/>
              </a:defRPr>
            </a:pPr>
          </a:p>
          <a:p>
            <a:pPr marL="224027" indent="-224027" defTabSz="896111">
              <a:lnSpc>
                <a:spcPct val="70000"/>
              </a:lnSpc>
              <a:spcBef>
                <a:spcPts val="900"/>
              </a:spcBef>
              <a:buSzTx/>
              <a:buNone/>
              <a:defRPr sz="686"/>
            </a:pPr>
            <a:r>
              <a:t>  </a:t>
            </a:r>
            <a:r>
              <a:rPr sz="1274"/>
              <a:t>• </a:t>
            </a:r>
            <a:r>
              <a:rPr b="1" sz="1274">
                <a:latin typeface="Arial"/>
                <a:ea typeface="Arial"/>
                <a:cs typeface="Arial"/>
                <a:sym typeface="Arial"/>
              </a:rPr>
              <a:t>Type of Information Displayed</a:t>
            </a:r>
            <a:endParaRPr b="1" sz="1274">
              <a:latin typeface="Arial"/>
              <a:ea typeface="Arial"/>
              <a:cs typeface="Arial"/>
              <a:sym typeface="Arial"/>
            </a:endParaRPr>
          </a:p>
          <a:p>
            <a:pPr marL="224027" indent="-224027" defTabSz="896111">
              <a:lnSpc>
                <a:spcPct val="70000"/>
              </a:lnSpc>
              <a:spcBef>
                <a:spcPts val="900"/>
              </a:spcBef>
              <a:buSzTx/>
              <a:buNone/>
              <a:defRPr b="1" sz="1078"/>
            </a:pPr>
            <a:r>
              <a:t>            Plant Wide Information Messages         </a:t>
            </a:r>
          </a:p>
          <a:p>
            <a:pPr marL="224027" indent="-224027" defTabSz="896111">
              <a:lnSpc>
                <a:spcPct val="70000"/>
              </a:lnSpc>
              <a:spcBef>
                <a:spcPts val="900"/>
              </a:spcBef>
              <a:buSzTx/>
              <a:buNone/>
              <a:defRPr b="1" sz="1078"/>
            </a:pPr>
            <a:r>
              <a:t>            Factory Floor/ Line Performance Status </a:t>
            </a:r>
          </a:p>
          <a:p>
            <a:pPr marL="224027" indent="-224027" defTabSz="896111">
              <a:lnSpc>
                <a:spcPct val="70000"/>
              </a:lnSpc>
              <a:spcBef>
                <a:spcPts val="900"/>
              </a:spcBef>
              <a:buSzTx/>
              <a:buNone/>
              <a:defRPr b="1" sz="1078"/>
            </a:pPr>
            <a:r>
              <a:t>	      Real Time Performance Status </a:t>
            </a:r>
            <a:r>
              <a:rPr b="0" sz="490"/>
              <a:t>		 			</a:t>
            </a:r>
            <a:endParaRPr sz="490"/>
          </a:p>
          <a:p>
            <a:pPr marL="224027" indent="-224027" defTabSz="896111">
              <a:lnSpc>
                <a:spcPct val="70000"/>
              </a:lnSpc>
              <a:spcBef>
                <a:spcPts val="900"/>
              </a:spcBef>
              <a:buSzTx/>
              <a:buNone/>
              <a:defRPr b="1" sz="882">
                <a:latin typeface="Arial"/>
                <a:ea typeface="Arial"/>
                <a:cs typeface="Arial"/>
                <a:sym typeface="Arial"/>
              </a:defRPr>
            </a:pPr>
            <a:r>
              <a:t>•  </a:t>
            </a:r>
            <a:r>
              <a:rPr sz="1274"/>
              <a:t>What is Displayed </a:t>
            </a:r>
            <a:r>
              <a:rPr sz="1078"/>
              <a:t>	</a:t>
            </a:r>
            <a:r>
              <a:rPr b="0" sz="490">
                <a:latin typeface="+mj-lt"/>
                <a:ea typeface="+mj-ea"/>
                <a:cs typeface="+mj-cs"/>
                <a:sym typeface="Calibri"/>
              </a:rPr>
              <a:t>				     </a:t>
            </a:r>
            <a:endParaRPr sz="490"/>
          </a:p>
          <a:p>
            <a:pPr marL="224027" indent="-224027" defTabSz="896111">
              <a:lnSpc>
                <a:spcPct val="70000"/>
              </a:lnSpc>
              <a:spcBef>
                <a:spcPts val="900"/>
              </a:spcBef>
              <a:buSzTx/>
              <a:buNone/>
              <a:defRPr b="1" sz="784"/>
            </a:pPr>
            <a:r>
              <a:t>         </a:t>
            </a:r>
            <a:r>
              <a:rPr sz="1078"/>
              <a:t>Text, Images, Scrolling Messages, Counts, Duration</a:t>
            </a:r>
            <a:endParaRPr sz="1078"/>
          </a:p>
          <a:p>
            <a:pPr marL="224027" indent="-224027" defTabSz="896111">
              <a:lnSpc>
                <a:spcPct val="70000"/>
              </a:lnSpc>
              <a:spcBef>
                <a:spcPts val="900"/>
              </a:spcBef>
              <a:buSzTx/>
              <a:buNone/>
              <a:defRPr b="1" sz="1078"/>
            </a:pPr>
            <a:r>
              <a:t>         Calculations, Conditional Messages, States, Formulas</a:t>
            </a:r>
            <a:r>
              <a:rPr sz="784"/>
              <a:t>	</a:t>
            </a:r>
            <a:r>
              <a:rPr b="0" sz="490"/>
              <a:t>   										</a:t>
            </a:r>
            <a:endParaRPr sz="490"/>
          </a:p>
          <a:p>
            <a:pPr marL="224027" indent="-224027" defTabSz="896111">
              <a:lnSpc>
                <a:spcPct val="70000"/>
              </a:lnSpc>
              <a:spcBef>
                <a:spcPts val="900"/>
              </a:spcBef>
              <a:buSzTx/>
              <a:buNone/>
              <a:defRPr b="1" sz="1274">
                <a:latin typeface="Arial"/>
                <a:ea typeface="Arial"/>
                <a:cs typeface="Arial"/>
                <a:sym typeface="Arial"/>
              </a:defRPr>
            </a:pPr>
            <a:r>
              <a:t>•  How Information is Displayed </a:t>
            </a:r>
          </a:p>
          <a:p>
            <a:pPr marL="224027" indent="-224027" defTabSz="896111">
              <a:lnSpc>
                <a:spcPct val="70000"/>
              </a:lnSpc>
              <a:spcBef>
                <a:spcPts val="900"/>
              </a:spcBef>
              <a:buSzTx/>
              <a:buNone/>
              <a:defRPr sz="490"/>
            </a:pPr>
            <a:r>
              <a:t>	</a:t>
            </a:r>
            <a:r>
              <a:rPr b="1" sz="1176"/>
              <a:t>Choose Font Size, Font Types, Font Color, Flashing     </a:t>
            </a:r>
            <a:endParaRPr b="1" sz="1176"/>
          </a:p>
          <a:p>
            <a:pPr marL="224027" indent="-224027" defTabSz="896111">
              <a:lnSpc>
                <a:spcPct val="70000"/>
              </a:lnSpc>
              <a:spcBef>
                <a:spcPts val="900"/>
              </a:spcBef>
              <a:buSzTx/>
              <a:buNone/>
              <a:defRPr b="1" sz="1176"/>
            </a:pPr>
            <a:r>
              <a:t>      Panel  or Flashing Letters,  Real Time Update Rates</a:t>
            </a:r>
          </a:p>
          <a:p>
            <a:pPr marL="224027" indent="-224027" defTabSz="896111">
              <a:lnSpc>
                <a:spcPct val="70000"/>
              </a:lnSpc>
              <a:spcBef>
                <a:spcPts val="900"/>
              </a:spcBef>
              <a:buSzTx/>
              <a:buNone/>
              <a:defRPr sz="1274"/>
            </a:pPr>
            <a:r>
              <a:t>•  </a:t>
            </a:r>
            <a:r>
              <a:rPr b="1">
                <a:latin typeface="Arial"/>
                <a:ea typeface="Arial"/>
                <a:cs typeface="Arial"/>
                <a:sym typeface="Arial"/>
              </a:rPr>
              <a:t>Where / Sequence of Information 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224027" indent="-224027" defTabSz="896111">
              <a:lnSpc>
                <a:spcPct val="70000"/>
              </a:lnSpc>
              <a:spcBef>
                <a:spcPts val="900"/>
              </a:spcBef>
              <a:buSzTx/>
              <a:buNone/>
              <a:defRPr sz="490"/>
            </a:pPr>
            <a:r>
              <a:t>	</a:t>
            </a:r>
            <a:r>
              <a:rPr b="1" sz="784"/>
              <a:t>  </a:t>
            </a:r>
            <a:r>
              <a:rPr b="1" sz="1176"/>
              <a:t>Target Specific Areas</a:t>
            </a:r>
            <a:endParaRPr b="1" sz="1176"/>
          </a:p>
          <a:p>
            <a:pPr marL="224027" indent="-224027" defTabSz="896111">
              <a:lnSpc>
                <a:spcPct val="70000"/>
              </a:lnSpc>
              <a:spcBef>
                <a:spcPts val="900"/>
              </a:spcBef>
              <a:buSzTx/>
              <a:buNone/>
              <a:defRPr b="1" sz="1176"/>
            </a:pPr>
            <a:r>
              <a:t>	   Entire Plant </a:t>
            </a:r>
          </a:p>
          <a:p>
            <a:pPr marL="224027" indent="-224027" defTabSz="896111">
              <a:lnSpc>
                <a:spcPct val="70000"/>
              </a:lnSpc>
              <a:spcBef>
                <a:spcPts val="900"/>
              </a:spcBef>
              <a:buSzTx/>
              <a:buNone/>
              <a:defRPr b="1" sz="1176"/>
            </a:pPr>
          </a:p>
          <a:p>
            <a:pPr marL="224027" indent="-224027" defTabSz="896111">
              <a:lnSpc>
                <a:spcPct val="70000"/>
              </a:lnSpc>
              <a:spcBef>
                <a:spcPts val="900"/>
              </a:spcBef>
              <a:buSzTx/>
              <a:buNone/>
              <a:defRPr sz="490"/>
            </a:pPr>
            <a:r>
              <a:t> </a:t>
            </a:r>
            <a:r>
              <a:rPr b="1" sz="1372">
                <a:latin typeface="Arial"/>
                <a:ea typeface="Arial"/>
                <a:cs typeface="Arial"/>
                <a:sym typeface="Arial"/>
              </a:rPr>
              <a:t>•  User Friendly Tools –On Line </a:t>
            </a:r>
            <a:endParaRPr b="1" sz="1372">
              <a:latin typeface="Arial"/>
              <a:ea typeface="Arial"/>
              <a:cs typeface="Arial"/>
              <a:sym typeface="Arial"/>
            </a:endParaRPr>
          </a:p>
          <a:p>
            <a:pPr marL="224027" indent="-224027" defTabSz="896111">
              <a:lnSpc>
                <a:spcPct val="70000"/>
              </a:lnSpc>
              <a:spcBef>
                <a:spcPts val="900"/>
              </a:spcBef>
              <a:buSzTx/>
              <a:buNone/>
              <a:defRPr sz="490"/>
            </a:pPr>
            <a:r>
              <a:t>       </a:t>
            </a:r>
          </a:p>
        </p:txBody>
      </p:sp>
      <p:pic>
        <p:nvPicPr>
          <p:cNvPr id="390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" y="123825"/>
            <a:ext cx="3505200" cy="4000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1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96562" y="238125"/>
            <a:ext cx="904876" cy="666750"/>
          </a:xfrm>
          <a:prstGeom prst="rect">
            <a:avLst/>
          </a:prstGeom>
          <a:ln w="12700">
            <a:miter lim="400000"/>
          </a:ln>
        </p:spPr>
      </p:pic>
      <p:sp>
        <p:nvSpPr>
          <p:cNvPr id="392" name="Shape 392"/>
          <p:cNvSpPr/>
          <p:nvPr/>
        </p:nvSpPr>
        <p:spPr>
          <a:xfrm>
            <a:off x="261937" y="1041401"/>
            <a:ext cx="11407776" cy="31748"/>
          </a:xfrm>
          <a:prstGeom prst="line">
            <a:avLst/>
          </a:prstGeom>
          <a:ln w="38100">
            <a:solidFill>
              <a:srgbClr val="FFC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93" name="Shape 393"/>
          <p:cNvSpPr/>
          <p:nvPr/>
        </p:nvSpPr>
        <p:spPr>
          <a:xfrm>
            <a:off x="465137" y="6413500"/>
            <a:ext cx="11920538" cy="320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300">
                <a:solidFill>
                  <a:srgbClr val="40404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Factory Floor Communication • Andons  •  Real Time Performance Screens • Visual Factory • Automated Data Capture • OEE </a:t>
            </a:r>
          </a:p>
        </p:txBody>
      </p:sp>
      <p:pic>
        <p:nvPicPr>
          <p:cNvPr id="394" name="LCDpic.jpg" descr="LCDpic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1937" y="1325562"/>
            <a:ext cx="1200151" cy="7127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95" name="safetyMessageResized.jpg" descr="safetyMessageResized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49237" y="2625725"/>
            <a:ext cx="1416051" cy="611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96" name="justMonitor3.jpg" descr="justMonitor3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65137" y="3592512"/>
            <a:ext cx="873126" cy="823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97" name="Machine Production Schedule.jpg" descr="C:\Users\gilmore.VERSA\Desktop\More 9.2 Photos\Machine Production Schedule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71475" y="5064125"/>
            <a:ext cx="1192213" cy="701675"/>
          </a:xfrm>
          <a:prstGeom prst="rect">
            <a:avLst/>
          </a:prstGeom>
          <a:ln w="12700">
            <a:miter lim="400000"/>
          </a:ln>
        </p:spPr>
      </p:pic>
      <p:sp>
        <p:nvSpPr>
          <p:cNvPr id="398" name="Shape 398"/>
          <p:cNvSpPr/>
          <p:nvPr/>
        </p:nvSpPr>
        <p:spPr>
          <a:xfrm>
            <a:off x="7389812" y="1100137"/>
            <a:ext cx="4695826" cy="6433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defRPr b="1" sz="2400">
                <a:solidFill>
                  <a:srgbClr val="3333FF"/>
                </a:solidFill>
                <a:latin typeface="Agency FB"/>
                <a:ea typeface="Agency FB"/>
                <a:cs typeface="Agency FB"/>
                <a:sym typeface="Agency FB"/>
              </a:defRPr>
            </a:pPr>
            <a:r>
              <a:t>               </a:t>
            </a:r>
            <a:r>
              <a:rPr sz="1800"/>
              <a:t>Interactive  On-Line Session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 b="1" sz="2400">
                <a:solidFill>
                  <a:srgbClr val="3333FF"/>
                </a:solidFill>
                <a:latin typeface="Agency FB"/>
                <a:ea typeface="Agency FB"/>
                <a:cs typeface="Agency FB"/>
                <a:sym typeface="Agency FB"/>
              </a:defRPr>
            </a:pPr>
            <a:r>
              <a:t>         </a:t>
            </a:r>
            <a:r>
              <a:rPr sz="2200"/>
              <a:t>Design Your Own Screen Layouts </a:t>
            </a:r>
            <a:endParaRPr sz="220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 b="1" sz="1300">
                <a:solidFill>
                  <a:srgbClr val="3333FF"/>
                </a:solidFill>
                <a:latin typeface="Agency FB"/>
                <a:ea typeface="Agency FB"/>
                <a:cs typeface="Agency FB"/>
                <a:sym typeface="Agency FB"/>
              </a:defRPr>
            </a:p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 sz="1100"/>
            </a:pPr>
            <a:r>
              <a:t> </a:t>
            </a:r>
            <a:r>
              <a:rPr sz="1000"/>
              <a:t> </a:t>
            </a:r>
            <a:r>
              <a:rPr sz="2000"/>
              <a:t>• </a:t>
            </a:r>
            <a:r>
              <a:rPr b="1" sz="1600">
                <a:latin typeface="Arial"/>
                <a:ea typeface="Arial"/>
                <a:cs typeface="Arial"/>
                <a:sym typeface="Arial"/>
              </a:rPr>
              <a:t>Start With Example Templates </a:t>
            </a:r>
            <a:endParaRPr b="1" sz="1600">
              <a:latin typeface="Arial"/>
              <a:ea typeface="Arial"/>
              <a:cs typeface="Arial"/>
              <a:sym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 b="1" sz="1200"/>
            </a:pPr>
            <a:r>
              <a:t>      </a:t>
            </a:r>
            <a:r>
              <a:rPr b="0"/>
              <a:t>   Andons / Messaging / Informational / Performance</a:t>
            </a:r>
            <a:r>
              <a:t> / Combo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 b="1" sz="1400"/>
            </a:pPr>
            <a:r>
              <a:t>    </a:t>
            </a:r>
            <a:r>
              <a:rPr b="0"/>
              <a:t>		 			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 b="1" sz="1500">
                <a:latin typeface="Arial"/>
                <a:ea typeface="Arial"/>
                <a:cs typeface="Arial"/>
                <a:sym typeface="Arial"/>
              </a:defRPr>
            </a:pPr>
            <a:r>
              <a:t>•  </a:t>
            </a:r>
            <a:r>
              <a:rPr i="1" sz="1600"/>
              <a:t>Using Step by Step Wizards</a:t>
            </a:r>
            <a:endParaRPr i="1" sz="160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 b="1" sz="1600">
                <a:latin typeface="Arial"/>
                <a:ea typeface="Arial"/>
                <a:cs typeface="Arial"/>
                <a:sym typeface="Arial"/>
              </a:defRPr>
            </a:pPr>
            <a:r>
              <a:t>           </a:t>
            </a:r>
            <a:r>
              <a:rPr sz="1800"/>
              <a:t>Develop Screen Layouts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 b="1" sz="1700">
                <a:latin typeface="Arial"/>
                <a:ea typeface="Arial"/>
                <a:cs typeface="Arial"/>
                <a:sym typeface="Arial"/>
              </a:defRPr>
            </a:pPr>
            <a:r>
              <a:t>	                </a:t>
            </a:r>
            <a:r>
              <a:rPr b="0" sz="1500">
                <a:latin typeface="+mj-lt"/>
                <a:ea typeface="+mj-ea"/>
                <a:cs typeface="+mj-cs"/>
                <a:sym typeface="Calibri"/>
              </a:rPr>
              <a:t>Process Takes  20 Minutes </a:t>
            </a:r>
            <a:endParaRPr sz="1500">
              <a:latin typeface="Trebuchet MS"/>
              <a:ea typeface="Trebuchet MS"/>
              <a:cs typeface="Trebuchet MS"/>
              <a:sym typeface="Trebuchet MS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 sz="1500"/>
            </a:pPr>
            <a:r>
              <a:t>	                 </a:t>
            </a:r>
            <a:r>
              <a:rPr i="1"/>
              <a:t>Final Layout  that Fits Your Needs </a:t>
            </a:r>
            <a:r>
              <a:t>	 </a:t>
            </a:r>
            <a:r>
              <a:rPr sz="800"/>
              <a:t>		</a:t>
            </a:r>
            <a:endParaRPr sz="80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 b="1" sz="1900">
                <a:latin typeface="Arial"/>
                <a:ea typeface="Arial"/>
                <a:cs typeface="Arial"/>
                <a:sym typeface="Arial"/>
              </a:defRPr>
            </a:pPr>
            <a:r>
              <a:t>•  </a:t>
            </a:r>
            <a:r>
              <a:rPr i="1" sz="1400"/>
              <a:t>Alternative - </a:t>
            </a:r>
            <a:r>
              <a:rPr sz="1800"/>
              <a:t>Developing Custom Screens Layout Solutions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t>	</a:t>
            </a:r>
            <a:r>
              <a:rPr b="1"/>
              <a:t> </a:t>
            </a:r>
            <a:endParaRPr b="1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 b="1" sz="2200">
                <a:latin typeface="Arial"/>
                <a:ea typeface="Arial"/>
                <a:cs typeface="Arial"/>
                <a:sym typeface="Arial"/>
              </a:defRPr>
            </a:p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 sz="800"/>
            </a:pPr>
            <a:r>
              <a:t>       </a:t>
            </a:r>
            <a:endParaRPr b="1" sz="140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 b="1" sz="1400"/>
            </a:p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 sz="800"/>
            </a:pPr>
          </a:p>
        </p:txBody>
      </p:sp>
      <p:pic>
        <p:nvPicPr>
          <p:cNvPr id="399" name="Andon.jpg" descr="Andon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205537" y="1855787"/>
            <a:ext cx="904876" cy="582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400" name="Condensed.jpg" descr="Condensed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716587" y="1625600"/>
            <a:ext cx="949326" cy="5413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01" name="timed message display.jpg" descr="timed message display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073775" y="2762250"/>
            <a:ext cx="950913" cy="6175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02" name="Informative Panel.jpg" descr="Informative Panel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6118225" y="3740150"/>
            <a:ext cx="950913" cy="4667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03" name="Combo Panel.jpg" descr="Combo Panel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6022975" y="5535612"/>
            <a:ext cx="1001713" cy="446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404" name="PSM Count Panel.jpg" descr="PSM Count Panel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6159500" y="4483100"/>
            <a:ext cx="904875" cy="627063"/>
          </a:xfrm>
          <a:prstGeom prst="rect">
            <a:avLst/>
          </a:prstGeom>
          <a:ln w="12700">
            <a:miter lim="400000"/>
          </a:ln>
        </p:spPr>
      </p:pic>
      <p:pic>
        <p:nvPicPr>
          <p:cNvPr id="405" name="image.png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8875712" y="5456237"/>
            <a:ext cx="1149351" cy="693738"/>
          </a:xfrm>
          <a:prstGeom prst="rect">
            <a:avLst/>
          </a:prstGeom>
          <a:ln w="12700">
            <a:miter lim="400000"/>
          </a:ln>
        </p:spPr>
      </p:pic>
      <p:sp>
        <p:nvSpPr>
          <p:cNvPr id="406" name="Shape 406"/>
          <p:cNvSpPr/>
          <p:nvPr/>
        </p:nvSpPr>
        <p:spPr>
          <a:xfrm>
            <a:off x="6186487" y="2392362"/>
            <a:ext cx="687287" cy="287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Andons</a:t>
            </a:r>
          </a:p>
        </p:txBody>
      </p:sp>
      <p:sp>
        <p:nvSpPr>
          <p:cNvPr id="407" name="Shape 407"/>
          <p:cNvSpPr/>
          <p:nvPr/>
        </p:nvSpPr>
        <p:spPr>
          <a:xfrm>
            <a:off x="6073775" y="3384550"/>
            <a:ext cx="1473201" cy="287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Messaging </a:t>
            </a:r>
          </a:p>
        </p:txBody>
      </p:sp>
      <p:sp>
        <p:nvSpPr>
          <p:cNvPr id="408" name="Shape 408"/>
          <p:cNvSpPr/>
          <p:nvPr/>
        </p:nvSpPr>
        <p:spPr>
          <a:xfrm>
            <a:off x="5980112" y="4164012"/>
            <a:ext cx="1473201" cy="287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Informational  </a:t>
            </a:r>
          </a:p>
        </p:txBody>
      </p:sp>
      <p:sp>
        <p:nvSpPr>
          <p:cNvPr id="409" name="Shape 409"/>
          <p:cNvSpPr/>
          <p:nvPr/>
        </p:nvSpPr>
        <p:spPr>
          <a:xfrm>
            <a:off x="6138862" y="6019800"/>
            <a:ext cx="1471613" cy="287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Combo  </a:t>
            </a:r>
          </a:p>
        </p:txBody>
      </p:sp>
      <p:sp>
        <p:nvSpPr>
          <p:cNvPr id="410" name="Shape 410"/>
          <p:cNvSpPr/>
          <p:nvPr/>
        </p:nvSpPr>
        <p:spPr>
          <a:xfrm>
            <a:off x="5922962" y="5167312"/>
            <a:ext cx="1471613" cy="287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Performance  </a:t>
            </a:r>
          </a:p>
        </p:txBody>
      </p:sp>
      <p:sp>
        <p:nvSpPr>
          <p:cNvPr id="411" name="Shape 411"/>
          <p:cNvSpPr/>
          <p:nvPr/>
        </p:nvSpPr>
        <p:spPr>
          <a:xfrm>
            <a:off x="8802687" y="6105525"/>
            <a:ext cx="1471613" cy="287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Plant Layouts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/>
          <p:nvPr>
            <p:ph type="title" idx="4294967295"/>
          </p:nvPr>
        </p:nvSpPr>
        <p:spPr>
          <a:xfrm>
            <a:off x="838200" y="123825"/>
            <a:ext cx="10515600" cy="13255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 i="1" sz="2400">
                <a:solidFill>
                  <a:srgbClr val="00B0F0"/>
                </a:solidFill>
              </a:defRPr>
            </a:pPr>
            <a:r>
              <a:t>VersaCall Reporting Software II     </a:t>
            </a:r>
            <a:br/>
            <a:r>
              <a: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Software That Produces Trend and Comparison Graphs &amp; Reports That Are Easy to Create and Change </a:t>
            </a:r>
          </a:p>
        </p:txBody>
      </p:sp>
      <p:sp>
        <p:nvSpPr>
          <p:cNvPr id="414" name="Shape 414"/>
          <p:cNvSpPr/>
          <p:nvPr>
            <p:ph type="body" idx="4294967295"/>
          </p:nvPr>
        </p:nvSpPr>
        <p:spPr>
          <a:xfrm>
            <a:off x="392112" y="1476375"/>
            <a:ext cx="10515601" cy="48228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217170" indent="-217170" defTabSz="868680">
              <a:lnSpc>
                <a:spcPct val="70000"/>
              </a:lnSpc>
              <a:spcBef>
                <a:spcPts val="900"/>
              </a:spcBef>
              <a:buSzTx/>
              <a:buNone/>
              <a:defRPr sz="2470">
                <a:solidFill>
                  <a:srgbClr val="3333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                                      </a:t>
            </a:r>
            <a:r>
              <a:rPr>
                <a:latin typeface="Agency FB"/>
                <a:ea typeface="Agency FB"/>
                <a:cs typeface="Agency FB"/>
                <a:sym typeface="Agency FB"/>
              </a:rPr>
              <a:t>Template Approach Provides Rapid Report Generation</a:t>
            </a:r>
            <a:endParaRPr>
              <a:latin typeface="Agency FB"/>
              <a:ea typeface="Agency FB"/>
              <a:cs typeface="Agency FB"/>
              <a:sym typeface="Agency FB"/>
            </a:endParaRPr>
          </a:p>
          <a:p>
            <a:pPr marL="217170" indent="-217170" defTabSz="868680">
              <a:lnSpc>
                <a:spcPct val="70000"/>
              </a:lnSpc>
              <a:spcBef>
                <a:spcPts val="900"/>
              </a:spcBef>
              <a:buSzTx/>
              <a:buNone/>
              <a:defRPr b="1" sz="1710">
                <a:latin typeface="Agency FB"/>
                <a:ea typeface="Agency FB"/>
                <a:cs typeface="Agency FB"/>
                <a:sym typeface="Agency FB"/>
              </a:defRPr>
            </a:pPr>
            <a:r>
              <a:t>Other  Features </a:t>
            </a:r>
          </a:p>
          <a:p>
            <a:pPr marL="217170" indent="-217170" defTabSz="868680">
              <a:lnSpc>
                <a:spcPct val="70000"/>
              </a:lnSpc>
              <a:spcBef>
                <a:spcPts val="900"/>
              </a:spcBef>
              <a:buSzTx/>
              <a:buNone/>
              <a:defRPr sz="209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 	•   </a:t>
            </a:r>
            <a:r>
              <a:rPr sz="1900"/>
              <a:t>Automatic Report Generation Feature </a:t>
            </a:r>
            <a:endParaRPr sz="1900"/>
          </a:p>
          <a:p>
            <a:pPr marL="217170" indent="-217170" defTabSz="868680">
              <a:lnSpc>
                <a:spcPct val="70000"/>
              </a:lnSpc>
              <a:spcBef>
                <a:spcPts val="900"/>
              </a:spcBef>
              <a:buSzTx/>
              <a:buNone/>
              <a:defRPr sz="76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		</a:t>
            </a:r>
            <a:r>
              <a:rPr sz="1235"/>
              <a:t>           Reports Automatically Created  for Shift , Day , Week   - Sent Directly to Your  E-mail </a:t>
            </a:r>
            <a:endParaRPr sz="1235"/>
          </a:p>
          <a:p>
            <a:pPr marL="217170" indent="-217170" defTabSz="868680">
              <a:lnSpc>
                <a:spcPct val="70000"/>
              </a:lnSpc>
              <a:spcBef>
                <a:spcPts val="900"/>
              </a:spcBef>
              <a:buSzTx/>
              <a:buNone/>
              <a:defRPr sz="760">
                <a:latin typeface="Arial Narrow"/>
                <a:ea typeface="Arial Narrow"/>
                <a:cs typeface="Arial Narrow"/>
                <a:sym typeface="Arial Narrow"/>
              </a:defRPr>
            </a:pPr>
          </a:p>
          <a:p>
            <a:pPr marL="217170" indent="-217170" defTabSz="868680">
              <a:lnSpc>
                <a:spcPct val="70000"/>
              </a:lnSpc>
              <a:spcBef>
                <a:spcPts val="900"/>
              </a:spcBef>
              <a:buSzTx/>
              <a:buNone/>
              <a:defRPr sz="247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	•  </a:t>
            </a:r>
            <a:r>
              <a:rPr sz="1900"/>
              <a:t>Clear /Concise Graphs &amp; Report Formats </a:t>
            </a:r>
            <a:endParaRPr sz="1900"/>
          </a:p>
          <a:p>
            <a:pPr marL="217170" indent="-217170" defTabSz="868680">
              <a:lnSpc>
                <a:spcPct val="70000"/>
              </a:lnSpc>
              <a:spcBef>
                <a:spcPts val="900"/>
              </a:spcBef>
              <a:buSzTx/>
              <a:buNone/>
              <a:defRPr sz="1235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                                          Immediately Spot Issues  &amp; Root Causes – Simple  Red/ Yellow / Green  Designations </a:t>
            </a:r>
          </a:p>
          <a:p>
            <a:pPr marL="217170" indent="-217170" defTabSz="868680">
              <a:lnSpc>
                <a:spcPct val="70000"/>
              </a:lnSpc>
              <a:spcBef>
                <a:spcPts val="900"/>
              </a:spcBef>
              <a:buSzTx/>
              <a:buNone/>
              <a:defRPr sz="247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     •  </a:t>
            </a:r>
            <a:r>
              <a:rPr sz="1900"/>
              <a:t>Financial Performance Impacts Feature </a:t>
            </a:r>
            <a:endParaRPr sz="1900"/>
          </a:p>
          <a:p>
            <a:pPr marL="217170" indent="-217170" defTabSz="868680">
              <a:lnSpc>
                <a:spcPct val="70000"/>
              </a:lnSpc>
              <a:spcBef>
                <a:spcPts val="900"/>
              </a:spcBef>
              <a:buSzTx/>
              <a:buNone/>
              <a:defRPr sz="76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                                                    </a:t>
            </a:r>
            <a:r>
              <a:rPr sz="1235"/>
              <a:t>Reports that Profile the Cost of Downtime &amp; the Cost  of Scrap </a:t>
            </a:r>
            <a:endParaRPr sz="1235"/>
          </a:p>
          <a:p>
            <a:pPr marL="217170" indent="-217170" defTabSz="868680">
              <a:lnSpc>
                <a:spcPct val="70000"/>
              </a:lnSpc>
              <a:spcBef>
                <a:spcPts val="900"/>
              </a:spcBef>
              <a:buSzTx/>
              <a:buNone/>
              <a:defRPr sz="209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	•  </a:t>
            </a:r>
            <a:r>
              <a:rPr sz="1900"/>
              <a:t>Configure Custom Reports &amp; Graphs </a:t>
            </a:r>
            <a:endParaRPr sz="1900"/>
          </a:p>
          <a:p>
            <a:pPr marL="217170" indent="-217170" defTabSz="868680">
              <a:lnSpc>
                <a:spcPct val="70000"/>
              </a:lnSpc>
              <a:spcBef>
                <a:spcPts val="900"/>
              </a:spcBef>
              <a:buSzTx/>
              <a:buNone/>
              <a:defRPr sz="1235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                                                 Adding In Your Own Title &amp; Logo </a:t>
            </a:r>
          </a:p>
          <a:p>
            <a:pPr marL="217170" indent="-217170" defTabSz="868680">
              <a:lnSpc>
                <a:spcPct val="70000"/>
              </a:lnSpc>
              <a:spcBef>
                <a:spcPts val="900"/>
              </a:spcBef>
              <a:buSzTx/>
              <a:buNone/>
              <a:defRPr sz="247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	</a:t>
            </a:r>
            <a:r>
              <a:rPr sz="1900"/>
              <a:t>•  Apply Standards &amp; Target References</a:t>
            </a:r>
            <a:endParaRPr sz="1900"/>
          </a:p>
          <a:p>
            <a:pPr marL="217170" indent="-217170" defTabSz="868680">
              <a:lnSpc>
                <a:spcPct val="70000"/>
              </a:lnSpc>
              <a:spcBef>
                <a:spcPts val="900"/>
              </a:spcBef>
              <a:buSzTx/>
              <a:buNone/>
              <a:defRPr sz="1235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                                   Pull Reference Standards for Existing Databases  or Look Up Tables  Using  Data Look Up Manager </a:t>
            </a:r>
          </a:p>
          <a:p>
            <a:pPr marL="217170" indent="-217170" defTabSz="868680">
              <a:lnSpc>
                <a:spcPct val="70000"/>
              </a:lnSpc>
              <a:spcBef>
                <a:spcPts val="900"/>
              </a:spcBef>
              <a:buSzTx/>
              <a:buNone/>
              <a:defRPr sz="1140">
                <a:latin typeface="Arial Narrow"/>
                <a:ea typeface="Arial Narrow"/>
                <a:cs typeface="Arial Narrow"/>
                <a:sym typeface="Arial Narrow"/>
              </a:defRPr>
            </a:pPr>
          </a:p>
          <a:p>
            <a:pPr marL="217170" indent="-217170" defTabSz="868680">
              <a:lnSpc>
                <a:spcPct val="70000"/>
              </a:lnSpc>
              <a:spcBef>
                <a:spcPts val="900"/>
              </a:spcBef>
              <a:buSzTx/>
              <a:buNone/>
              <a:defRPr sz="209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    </a:t>
            </a:r>
            <a:r>
              <a:rPr sz="1900"/>
              <a:t>•  Step by Report Generation Using Wizards &amp; Choosing Templates </a:t>
            </a:r>
          </a:p>
        </p:txBody>
      </p:sp>
      <p:pic>
        <p:nvPicPr>
          <p:cNvPr id="415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" y="123825"/>
            <a:ext cx="3505200" cy="4000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16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901362" y="190500"/>
            <a:ext cx="904876" cy="666750"/>
          </a:xfrm>
          <a:prstGeom prst="rect">
            <a:avLst/>
          </a:prstGeom>
          <a:ln w="12700">
            <a:miter lim="400000"/>
          </a:ln>
        </p:spPr>
      </p:pic>
      <p:sp>
        <p:nvSpPr>
          <p:cNvPr id="417" name="Shape 417"/>
          <p:cNvSpPr/>
          <p:nvPr/>
        </p:nvSpPr>
        <p:spPr>
          <a:xfrm>
            <a:off x="392112" y="1150938"/>
            <a:ext cx="11407776" cy="31749"/>
          </a:xfrm>
          <a:prstGeom prst="line">
            <a:avLst/>
          </a:prstGeom>
          <a:ln w="38100">
            <a:solidFill>
              <a:srgbClr val="FFC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18" name="Shape 418"/>
          <p:cNvSpPr/>
          <p:nvPr/>
        </p:nvSpPr>
        <p:spPr>
          <a:xfrm>
            <a:off x="374650" y="6413500"/>
            <a:ext cx="11920538" cy="320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300">
                <a:solidFill>
                  <a:srgbClr val="40404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Factory Floor Communication • Andons  •  Real Time Performance Screens • Visual Factory • Automated Data Capture • OEE </a:t>
            </a:r>
          </a:p>
        </p:txBody>
      </p:sp>
      <p:pic>
        <p:nvPicPr>
          <p:cNvPr id="419" name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54562" y="469900"/>
            <a:ext cx="782638" cy="333375"/>
          </a:xfrm>
          <a:prstGeom prst="rect">
            <a:avLst/>
          </a:prstGeom>
          <a:ln w="12700">
            <a:miter lim="400000"/>
          </a:ln>
        </p:spPr>
      </p:pic>
      <p:pic>
        <p:nvPicPr>
          <p:cNvPr id="420" name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81237" y="1362075"/>
            <a:ext cx="1281113" cy="369888"/>
          </a:xfrm>
          <a:prstGeom prst="rect">
            <a:avLst/>
          </a:prstGeom>
          <a:ln w="12700">
            <a:miter lim="400000"/>
          </a:ln>
        </p:spPr>
      </p:pic>
      <p:pic>
        <p:nvPicPr>
          <p:cNvPr id="421" name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000750" y="3871912"/>
            <a:ext cx="2084388" cy="1309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422" name="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737725" y="1789112"/>
            <a:ext cx="1855788" cy="15144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23" name="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624762" y="2076450"/>
            <a:ext cx="1911351" cy="1462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424" name="image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580437" y="4968875"/>
            <a:ext cx="2538413" cy="1316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25" name="image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809037" y="3706812"/>
            <a:ext cx="2203451" cy="1130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/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i="1" sz="2800">
                <a:solidFill>
                  <a:srgbClr val="00B0F0"/>
                </a:solidFill>
              </a:defRPr>
            </a:lvl1pPr>
          </a:lstStyle>
          <a:p>
            <a:pPr/>
            <a:r>
              <a:t>Summary of Additional  System Features and Capabilities </a:t>
            </a:r>
          </a:p>
        </p:txBody>
      </p:sp>
      <p:sp>
        <p:nvSpPr>
          <p:cNvPr id="428" name="Shape 428"/>
          <p:cNvSpPr/>
          <p:nvPr>
            <p:ph type="body" idx="4294967295"/>
          </p:nvPr>
        </p:nvSpPr>
        <p:spPr>
          <a:xfrm>
            <a:off x="617537" y="1092200"/>
            <a:ext cx="10515601" cy="47244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defTabSz="813816">
              <a:spcBef>
                <a:spcPts val="800"/>
              </a:spcBef>
              <a:buSzTx/>
              <a:buNone/>
              <a:defRPr i="1" sz="1779">
                <a:solidFill>
                  <a:srgbClr val="0070C0"/>
                </a:solidFill>
              </a:defRPr>
            </a:pPr>
            <a:r>
              <a:t> </a:t>
            </a:r>
          </a:p>
          <a:p>
            <a:pPr marL="0" indent="0" defTabSz="813816">
              <a:spcBef>
                <a:spcPts val="800"/>
              </a:spcBef>
              <a:buSzTx/>
              <a:buNone/>
              <a:defRPr sz="1779"/>
            </a:pPr>
            <a:r>
              <a:t>	</a:t>
            </a:r>
            <a:r>
              <a:rPr b="1"/>
              <a:t>Verification of Certified or Trained Operators On Machines </a:t>
            </a:r>
            <a:r>
              <a:t>– </a:t>
            </a:r>
            <a:r>
              <a:rPr i="1"/>
              <a:t>immediate communication </a:t>
            </a:r>
            <a:endParaRPr i="1"/>
          </a:p>
          <a:p>
            <a:pPr marL="0" indent="0" defTabSz="813816">
              <a:spcBef>
                <a:spcPts val="800"/>
              </a:spcBef>
              <a:buSzTx/>
              <a:buNone/>
              <a:defRPr i="1" sz="1779"/>
            </a:pPr>
            <a:r>
              <a:t>		to floor supervision when there is a issue. </a:t>
            </a:r>
          </a:p>
          <a:p>
            <a:pPr marL="0" indent="0" defTabSz="813816">
              <a:spcBef>
                <a:spcPts val="800"/>
              </a:spcBef>
              <a:buSzTx/>
              <a:buNone/>
              <a:defRPr b="1" sz="1779"/>
            </a:pPr>
            <a:r>
              <a:t>	Lock Out </a:t>
            </a:r>
            <a:r>
              <a:rPr b="0" i="1"/>
              <a:t>– Reason Code must be selected before the equipment  can be re-started </a:t>
            </a:r>
            <a:endParaRPr i="1"/>
          </a:p>
          <a:p>
            <a:pPr marL="0" indent="0" defTabSz="813816">
              <a:spcBef>
                <a:spcPts val="800"/>
              </a:spcBef>
              <a:buSzTx/>
              <a:buNone/>
              <a:defRPr sz="1779"/>
            </a:pPr>
            <a:r>
              <a:t>	</a:t>
            </a:r>
            <a:r>
              <a:rPr b="1"/>
              <a:t>Secondary Communications </a:t>
            </a:r>
            <a:r>
              <a:t>– </a:t>
            </a:r>
            <a:r>
              <a:rPr i="1"/>
              <a:t>After a defined period has lapsed, then a secondary 			communication path is initiated for an incident </a:t>
            </a:r>
            <a:endParaRPr i="1"/>
          </a:p>
          <a:p>
            <a:pPr marL="0" indent="0" defTabSz="813816">
              <a:spcBef>
                <a:spcPts val="800"/>
              </a:spcBef>
              <a:buSzTx/>
              <a:buNone/>
              <a:defRPr sz="1779"/>
            </a:pPr>
            <a:r>
              <a:t>	</a:t>
            </a:r>
            <a:r>
              <a:rPr b="1"/>
              <a:t>Integration with Existing Software System </a:t>
            </a:r>
            <a:r>
              <a:rPr i="1"/>
              <a:t>– Non Invasive – Site is in complete control </a:t>
            </a:r>
            <a:endParaRPr i="1"/>
          </a:p>
          <a:p>
            <a:pPr marL="0" indent="0" defTabSz="813816">
              <a:spcBef>
                <a:spcPts val="800"/>
              </a:spcBef>
              <a:buSzTx/>
              <a:buNone/>
              <a:defRPr i="1" sz="1779"/>
            </a:pPr>
            <a:r>
              <a:t>	</a:t>
            </a:r>
            <a:r>
              <a:rPr b="1" i="0"/>
              <a:t>Look Up Tables </a:t>
            </a:r>
            <a:r>
              <a:t>– Flexibility to set up varying shifts , Breaks , Lunch Period </a:t>
            </a:r>
          </a:p>
          <a:p>
            <a:pPr marL="0" indent="0" defTabSz="813816">
              <a:spcBef>
                <a:spcPts val="800"/>
              </a:spcBef>
              <a:buSzTx/>
              <a:buNone/>
              <a:defRPr sz="1779"/>
            </a:pPr>
            <a:r>
              <a:t>	</a:t>
            </a:r>
            <a:r>
              <a:rPr b="1"/>
              <a:t>Advance Monitoring Software </a:t>
            </a:r>
            <a:r>
              <a:t>– </a:t>
            </a:r>
            <a:r>
              <a:rPr i="1"/>
              <a:t>Predefine a set of parameter triggers &amp; actions  – system 		monitors for the parameters </a:t>
            </a:r>
            <a:endParaRPr i="1"/>
          </a:p>
          <a:p>
            <a:pPr marL="0" indent="0" defTabSz="813816">
              <a:spcBef>
                <a:spcPts val="800"/>
              </a:spcBef>
              <a:buSzTx/>
              <a:buNone/>
              <a:defRPr sz="1779"/>
            </a:pPr>
            <a:r>
              <a:t>	</a:t>
            </a:r>
            <a:r>
              <a:rPr b="1"/>
              <a:t>Advanced Scheduling Software </a:t>
            </a:r>
            <a:r>
              <a:t>– </a:t>
            </a:r>
            <a:r>
              <a:rPr i="1"/>
              <a:t>Predefined trigger based upon a date, time or a count, </a:t>
            </a:r>
            <a:endParaRPr i="1"/>
          </a:p>
          <a:p>
            <a:pPr marL="0" indent="0" defTabSz="813816">
              <a:spcBef>
                <a:spcPts val="800"/>
              </a:spcBef>
              <a:buSzTx/>
              <a:buNone/>
              <a:defRPr i="1" sz="1779"/>
            </a:pPr>
            <a:r>
              <a:t>		System monitors for the date, time  or count </a:t>
            </a:r>
          </a:p>
          <a:p>
            <a:pPr marL="0" indent="0" defTabSz="813816">
              <a:spcBef>
                <a:spcPts val="800"/>
              </a:spcBef>
              <a:buSzTx/>
              <a:buNone/>
              <a:defRPr sz="1779"/>
            </a:pPr>
            <a:r>
              <a:t>	</a:t>
            </a:r>
            <a:r>
              <a:rPr>
                <a:solidFill>
                  <a:srgbClr val="0070C0"/>
                </a:solidFill>
              </a:rPr>
              <a:t>       </a:t>
            </a:r>
            <a:r>
              <a:rPr i="1">
                <a:solidFill>
                  <a:srgbClr val="0070C0"/>
                </a:solidFill>
              </a:rPr>
              <a:t>Preventative Maintenance Packaging is in Development </a:t>
            </a:r>
            <a:endParaRPr i="1">
              <a:solidFill>
                <a:srgbClr val="0070C0"/>
              </a:solidFill>
            </a:endParaRPr>
          </a:p>
          <a:p>
            <a:pPr marL="0" indent="0" defTabSz="813816">
              <a:spcBef>
                <a:spcPts val="800"/>
              </a:spcBef>
              <a:buSzTx/>
              <a:buNone/>
              <a:defRPr sz="1779"/>
            </a:pPr>
            <a:r>
              <a:t>	</a:t>
            </a:r>
            <a:r>
              <a:rPr b="1"/>
              <a:t>System Monitoring Software - </a:t>
            </a:r>
            <a:r>
              <a:rPr i="1"/>
              <a:t>Software That Insures Your VT3000 System is Operational</a:t>
            </a:r>
          </a:p>
        </p:txBody>
      </p:sp>
      <p:pic>
        <p:nvPicPr>
          <p:cNvPr id="429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" y="123825"/>
            <a:ext cx="3505200" cy="4000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30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01337" y="365125"/>
            <a:ext cx="865188" cy="638175"/>
          </a:xfrm>
          <a:prstGeom prst="rect">
            <a:avLst/>
          </a:prstGeom>
          <a:ln w="12700">
            <a:miter lim="400000"/>
          </a:ln>
        </p:spPr>
      </p:pic>
      <p:sp>
        <p:nvSpPr>
          <p:cNvPr id="431" name="Shape 431"/>
          <p:cNvSpPr/>
          <p:nvPr/>
        </p:nvSpPr>
        <p:spPr>
          <a:xfrm>
            <a:off x="392112" y="1330326"/>
            <a:ext cx="11407776" cy="31748"/>
          </a:xfrm>
          <a:prstGeom prst="line">
            <a:avLst/>
          </a:prstGeom>
          <a:ln w="38100">
            <a:solidFill>
              <a:srgbClr val="FFC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32" name="Shape 432"/>
          <p:cNvSpPr/>
          <p:nvPr/>
        </p:nvSpPr>
        <p:spPr>
          <a:xfrm>
            <a:off x="374650" y="6413500"/>
            <a:ext cx="11920538" cy="320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300">
                <a:solidFill>
                  <a:srgbClr val="40404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Factory Floor Communication • Andons  •  Real Time Performance Screens • Visual Factory • Automated Data Capture • OEE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/>
          <p:nvPr>
            <p:ph type="title" idx="4294967295"/>
          </p:nvPr>
        </p:nvSpPr>
        <p:spPr>
          <a:xfrm>
            <a:off x="784225" y="0"/>
            <a:ext cx="10515600" cy="13255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i="1" sz="2400">
                <a:solidFill>
                  <a:srgbClr val="00B0F0"/>
                </a:solidFill>
              </a:defRPr>
            </a:lvl1pPr>
          </a:lstStyle>
          <a:p>
            <a:pPr/>
            <a:r>
              <a:t>Moving Forward  - Identifying Your Application</a:t>
            </a:r>
          </a:p>
        </p:txBody>
      </p:sp>
      <p:sp>
        <p:nvSpPr>
          <p:cNvPr id="435" name="Shape 435"/>
          <p:cNvSpPr/>
          <p:nvPr>
            <p:ph type="body" idx="4294967295"/>
          </p:nvPr>
        </p:nvSpPr>
        <p:spPr>
          <a:xfrm>
            <a:off x="784225" y="1136650"/>
            <a:ext cx="9182100" cy="48514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defTabSz="813816">
              <a:spcBef>
                <a:spcPts val="800"/>
              </a:spcBef>
              <a:buSzTx/>
              <a:buNone/>
              <a:defRPr sz="1602">
                <a:latin typeface="Arial"/>
                <a:ea typeface="Arial"/>
                <a:cs typeface="Arial"/>
                <a:sym typeface="Arial"/>
              </a:defRPr>
            </a:pPr>
            <a:r>
              <a:t>Step 1  </a:t>
            </a:r>
            <a:r>
              <a:rPr sz="2136">
                <a:latin typeface="Agency FB"/>
                <a:ea typeface="Agency FB"/>
                <a:cs typeface="Agency FB"/>
                <a:sym typeface="Agency FB"/>
              </a:rPr>
              <a:t>-    </a:t>
            </a:r>
            <a:r>
              <a:rPr sz="1779">
                <a:latin typeface="Agency FB"/>
                <a:ea typeface="Agency FB"/>
                <a:cs typeface="Agency FB"/>
                <a:sym typeface="Agency FB"/>
              </a:rPr>
              <a:t>Start Small - Identify  One or  Two Critical  Problem  Areas </a:t>
            </a:r>
            <a:endParaRPr sz="1246">
              <a:latin typeface="Agency FB"/>
              <a:ea typeface="Agency FB"/>
              <a:cs typeface="Agency FB"/>
              <a:sym typeface="Agency FB"/>
            </a:endParaRPr>
          </a:p>
          <a:p>
            <a:pPr marL="0" indent="0" defTabSz="813816">
              <a:spcBef>
                <a:spcPts val="800"/>
              </a:spcBef>
              <a:buSzTx/>
              <a:buNone/>
              <a:defRPr sz="1602">
                <a:latin typeface="Arial"/>
                <a:ea typeface="Arial"/>
                <a:cs typeface="Arial"/>
                <a:sym typeface="Arial"/>
              </a:defRPr>
            </a:pPr>
            <a:r>
              <a:t>Step 2  </a:t>
            </a:r>
            <a:r>
              <a:rPr sz="1779"/>
              <a:t>-    </a:t>
            </a:r>
            <a:r>
              <a:rPr sz="1779">
                <a:latin typeface="Agency FB"/>
                <a:ea typeface="Agency FB"/>
                <a:cs typeface="Agency FB"/>
                <a:sym typeface="Agency FB"/>
              </a:rPr>
              <a:t>Clearly Identify the Results You Want To Achieve - Define Your System Solution – Metric Visibility </a:t>
            </a:r>
            <a:endParaRPr sz="1779">
              <a:latin typeface="Agency FB"/>
              <a:ea typeface="Agency FB"/>
              <a:cs typeface="Agency FB"/>
              <a:sym typeface="Agency FB"/>
            </a:endParaRPr>
          </a:p>
          <a:p>
            <a:pPr marL="0" indent="0" defTabSz="813816">
              <a:spcBef>
                <a:spcPts val="800"/>
              </a:spcBef>
              <a:buSzTx/>
              <a:buNone/>
              <a:defRPr i="1" sz="1424">
                <a:latin typeface="Arial"/>
                <a:ea typeface="Arial"/>
                <a:cs typeface="Arial"/>
                <a:sym typeface="Arial"/>
              </a:defRPr>
            </a:pPr>
            <a:r>
              <a:t>              </a:t>
            </a:r>
            <a:r>
              <a:rPr i="0">
                <a:latin typeface="Agency FB"/>
                <a:ea typeface="Agency FB"/>
                <a:cs typeface="Agency FB"/>
                <a:sym typeface="Agency FB"/>
              </a:rPr>
              <a:t>Visual Performance Visibility  </a:t>
            </a:r>
            <a:endParaRPr>
              <a:latin typeface="Agency FB"/>
              <a:ea typeface="Agency FB"/>
              <a:cs typeface="Agency FB"/>
              <a:sym typeface="Agency FB"/>
            </a:endParaRPr>
          </a:p>
          <a:p>
            <a:pPr marL="0" indent="0" defTabSz="813816">
              <a:spcBef>
                <a:spcPts val="800"/>
              </a:spcBef>
              <a:buSzTx/>
              <a:buNone/>
              <a:defRPr sz="1779">
                <a:latin typeface="Agency FB"/>
                <a:ea typeface="Agency FB"/>
                <a:cs typeface="Agency FB"/>
                <a:sym typeface="Agency FB"/>
              </a:defRPr>
            </a:pPr>
          </a:p>
          <a:p>
            <a:pPr marL="0" indent="0" defTabSz="813816">
              <a:spcBef>
                <a:spcPts val="800"/>
              </a:spcBef>
              <a:buSzTx/>
              <a:buNone/>
              <a:defRPr sz="1779">
                <a:latin typeface="Arial"/>
                <a:ea typeface="Arial"/>
                <a:cs typeface="Arial"/>
                <a:sym typeface="Arial"/>
              </a:defRPr>
            </a:pPr>
          </a:p>
          <a:p>
            <a:pPr marL="0" indent="0" defTabSz="813816">
              <a:spcBef>
                <a:spcPts val="800"/>
              </a:spcBef>
              <a:buSzTx/>
              <a:buNone/>
              <a:defRPr i="1" sz="1424">
                <a:latin typeface="Arial"/>
                <a:ea typeface="Arial"/>
                <a:cs typeface="Arial"/>
                <a:sym typeface="Arial"/>
              </a:defRPr>
            </a:pPr>
            <a:r>
              <a:t>	</a:t>
            </a:r>
            <a:r>
              <a:rPr i="0">
                <a:latin typeface="Agency FB"/>
                <a:ea typeface="Agency FB"/>
                <a:cs typeface="Agency FB"/>
                <a:sym typeface="Agency FB"/>
              </a:rPr>
              <a:t>Trend &amp; Analysis Reports and  Graphs - Performance Information That Makes a Difference 	</a:t>
            </a:r>
            <a:endParaRPr>
              <a:latin typeface="Agency FB"/>
              <a:ea typeface="Agency FB"/>
              <a:cs typeface="Agency FB"/>
              <a:sym typeface="Agency FB"/>
            </a:endParaRPr>
          </a:p>
          <a:p>
            <a:pPr marL="0" indent="0" defTabSz="813816">
              <a:spcBef>
                <a:spcPts val="800"/>
              </a:spcBef>
              <a:buSzTx/>
              <a:buNone/>
              <a:defRPr sz="1779">
                <a:latin typeface="Agency FB"/>
                <a:ea typeface="Agency FB"/>
                <a:cs typeface="Agency FB"/>
                <a:sym typeface="Agency FB"/>
              </a:defRPr>
            </a:pPr>
            <a:r>
              <a:t>	 </a:t>
            </a:r>
          </a:p>
          <a:p>
            <a:pPr marL="0" indent="0" defTabSz="813816">
              <a:spcBef>
                <a:spcPts val="800"/>
              </a:spcBef>
              <a:buSzTx/>
              <a:buNone/>
              <a:defRPr sz="1779">
                <a:latin typeface="Arial"/>
                <a:ea typeface="Arial"/>
                <a:cs typeface="Arial"/>
                <a:sym typeface="Arial"/>
              </a:defRPr>
            </a:pPr>
          </a:p>
          <a:p>
            <a:pPr marL="0" indent="0" defTabSz="813816">
              <a:spcBef>
                <a:spcPts val="800"/>
              </a:spcBef>
              <a:buSzTx/>
              <a:buNone/>
              <a:defRPr sz="1779">
                <a:latin typeface="Arial"/>
                <a:ea typeface="Arial"/>
                <a:cs typeface="Arial"/>
                <a:sym typeface="Arial"/>
              </a:defRPr>
            </a:pPr>
          </a:p>
          <a:p>
            <a:pPr marL="0" indent="0" defTabSz="813816">
              <a:spcBef>
                <a:spcPts val="800"/>
              </a:spcBef>
              <a:buSzTx/>
              <a:buNone/>
              <a:defRPr sz="1602">
                <a:latin typeface="Arial"/>
                <a:ea typeface="Arial"/>
                <a:cs typeface="Arial"/>
                <a:sym typeface="Arial"/>
              </a:defRPr>
            </a:pPr>
            <a:r>
              <a:t>Step 3  </a:t>
            </a:r>
            <a:r>
              <a:rPr sz="1779"/>
              <a:t>-   </a:t>
            </a:r>
            <a:r>
              <a:rPr sz="1779">
                <a:latin typeface="Agency FB"/>
                <a:ea typeface="Agency FB"/>
                <a:cs typeface="Agency FB"/>
                <a:sym typeface="Agency FB"/>
              </a:rPr>
              <a:t>Work with  VersaCall to Develop an Application Profile </a:t>
            </a:r>
            <a:endParaRPr sz="1779">
              <a:latin typeface="Agency FB"/>
              <a:ea typeface="Agency FB"/>
              <a:cs typeface="Agency FB"/>
              <a:sym typeface="Agency FB"/>
            </a:endParaRPr>
          </a:p>
          <a:p>
            <a:pPr marL="0" indent="0" defTabSz="813816">
              <a:spcBef>
                <a:spcPts val="800"/>
              </a:spcBef>
              <a:buSzTx/>
              <a:buNone/>
              <a:defRPr i="1" sz="1424">
                <a:solidFill>
                  <a:srgbClr val="595959"/>
                </a:solidFill>
              </a:defRPr>
            </a:pPr>
            <a:r>
              <a:t>          Lay Out a Solution for Addressing  the Problem Areas -  Including the Modules  &amp;  Financial Justification </a:t>
            </a:r>
          </a:p>
          <a:p>
            <a:pPr marL="0" indent="0" defTabSz="813816">
              <a:spcBef>
                <a:spcPts val="800"/>
              </a:spcBef>
              <a:buSzTx/>
              <a:buNone/>
              <a:defRPr sz="1424">
                <a:latin typeface="Agency FB"/>
                <a:ea typeface="Agency FB"/>
                <a:cs typeface="Agency FB"/>
                <a:sym typeface="Agency FB"/>
              </a:defRPr>
            </a:pPr>
            <a:r>
              <a:t>									             Also Installation &amp; Configuration Packages Available</a:t>
            </a:r>
          </a:p>
        </p:txBody>
      </p:sp>
      <p:pic>
        <p:nvPicPr>
          <p:cNvPr id="436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" y="123825"/>
            <a:ext cx="3505200" cy="4000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37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96562" y="238125"/>
            <a:ext cx="904876" cy="666750"/>
          </a:xfrm>
          <a:prstGeom prst="rect">
            <a:avLst/>
          </a:prstGeom>
          <a:ln w="12700">
            <a:miter lim="400000"/>
          </a:ln>
        </p:spPr>
      </p:pic>
      <p:sp>
        <p:nvSpPr>
          <p:cNvPr id="438" name="Shape 438"/>
          <p:cNvSpPr/>
          <p:nvPr/>
        </p:nvSpPr>
        <p:spPr>
          <a:xfrm>
            <a:off x="338137" y="1016001"/>
            <a:ext cx="11407776" cy="31748"/>
          </a:xfrm>
          <a:prstGeom prst="line">
            <a:avLst/>
          </a:prstGeom>
          <a:ln w="38100">
            <a:solidFill>
              <a:srgbClr val="FFC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39" name="Shape 439"/>
          <p:cNvSpPr/>
          <p:nvPr/>
        </p:nvSpPr>
        <p:spPr>
          <a:xfrm>
            <a:off x="374650" y="6413500"/>
            <a:ext cx="11920538" cy="320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300">
                <a:solidFill>
                  <a:srgbClr val="40404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Factory Floor Communication • Andons  •  Real Time Performance Screens • Visual Factory • Automated Data Capture • OEE </a:t>
            </a:r>
          </a:p>
        </p:txBody>
      </p:sp>
      <p:sp>
        <p:nvSpPr>
          <p:cNvPr id="440" name="Shape 440"/>
          <p:cNvSpPr/>
          <p:nvPr/>
        </p:nvSpPr>
        <p:spPr>
          <a:xfrm>
            <a:off x="1946275" y="5988050"/>
            <a:ext cx="8912225" cy="307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>
                <a:solidFill>
                  <a:srgbClr val="0070C0"/>
                </a:solidFill>
              </a:defRPr>
            </a:pPr>
            <a:r>
              <a:t>                           For Developing a System Solution – </a:t>
            </a:r>
            <a:r>
              <a:rPr b="1">
                <a:latin typeface="Agency FB"/>
                <a:ea typeface="Agency FB"/>
                <a:cs typeface="Agency FB"/>
                <a:sym typeface="Agency FB"/>
              </a:rPr>
              <a:t>We want to start where you want to end.  </a:t>
            </a:r>
          </a:p>
        </p:txBody>
      </p:sp>
      <p:sp>
        <p:nvSpPr>
          <p:cNvPr id="441" name="Shape 441"/>
          <p:cNvSpPr/>
          <p:nvPr/>
        </p:nvSpPr>
        <p:spPr>
          <a:xfrm>
            <a:off x="3762375" y="2889250"/>
            <a:ext cx="971560" cy="287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Performance</a:t>
            </a:r>
            <a:r>
              <a:rPr sz="1400"/>
              <a:t>  </a:t>
            </a:r>
          </a:p>
        </p:txBody>
      </p:sp>
      <p:sp>
        <p:nvSpPr>
          <p:cNvPr id="442" name="Shape 442"/>
          <p:cNvSpPr/>
          <p:nvPr/>
        </p:nvSpPr>
        <p:spPr>
          <a:xfrm>
            <a:off x="2101850" y="2892425"/>
            <a:ext cx="840691" cy="275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Messaging  </a:t>
            </a:r>
          </a:p>
        </p:txBody>
      </p:sp>
      <p:sp>
        <p:nvSpPr>
          <p:cNvPr id="443" name="Shape 443"/>
          <p:cNvSpPr/>
          <p:nvPr/>
        </p:nvSpPr>
        <p:spPr>
          <a:xfrm>
            <a:off x="3933825" y="4298950"/>
            <a:ext cx="1234391" cy="287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Communications</a:t>
            </a:r>
            <a:r>
              <a:rPr sz="1400"/>
              <a:t>  </a:t>
            </a:r>
          </a:p>
        </p:txBody>
      </p:sp>
      <p:sp>
        <p:nvSpPr>
          <p:cNvPr id="444" name="Shape 444"/>
          <p:cNvSpPr/>
          <p:nvPr/>
        </p:nvSpPr>
        <p:spPr>
          <a:xfrm>
            <a:off x="5734050" y="2830512"/>
            <a:ext cx="914609" cy="287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Information </a:t>
            </a:r>
            <a:r>
              <a:rPr sz="1400"/>
              <a:t> </a:t>
            </a:r>
          </a:p>
        </p:txBody>
      </p:sp>
      <p:sp>
        <p:nvSpPr>
          <p:cNvPr id="445" name="Shape 445"/>
          <p:cNvSpPr/>
          <p:nvPr/>
        </p:nvSpPr>
        <p:spPr>
          <a:xfrm>
            <a:off x="7762875" y="2824162"/>
            <a:ext cx="622757" cy="287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Andons</a:t>
            </a:r>
            <a:r>
              <a:rPr sz="1400"/>
              <a:t> </a:t>
            </a:r>
          </a:p>
        </p:txBody>
      </p:sp>
      <p:sp>
        <p:nvSpPr>
          <p:cNvPr id="446" name="Shape 446"/>
          <p:cNvSpPr/>
          <p:nvPr/>
        </p:nvSpPr>
        <p:spPr>
          <a:xfrm>
            <a:off x="9493250" y="2855912"/>
            <a:ext cx="2047875" cy="275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Design You Own Layout   </a:t>
            </a:r>
          </a:p>
        </p:txBody>
      </p:sp>
      <p:sp>
        <p:nvSpPr>
          <p:cNvPr id="447" name="Shape 447"/>
          <p:cNvSpPr/>
          <p:nvPr/>
        </p:nvSpPr>
        <p:spPr>
          <a:xfrm>
            <a:off x="2125662" y="4346575"/>
            <a:ext cx="823725" cy="275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Downtime  </a:t>
            </a:r>
          </a:p>
        </p:txBody>
      </p:sp>
      <p:sp>
        <p:nvSpPr>
          <p:cNvPr id="448" name="Shape 448"/>
          <p:cNvSpPr/>
          <p:nvPr/>
        </p:nvSpPr>
        <p:spPr>
          <a:xfrm>
            <a:off x="8089900" y="4346575"/>
            <a:ext cx="610875" cy="287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Trends</a:t>
            </a:r>
            <a:r>
              <a:rPr sz="1400"/>
              <a:t>  </a:t>
            </a:r>
          </a:p>
        </p:txBody>
      </p:sp>
      <p:sp>
        <p:nvSpPr>
          <p:cNvPr id="449" name="Shape 449"/>
          <p:cNvSpPr/>
          <p:nvPr/>
        </p:nvSpPr>
        <p:spPr>
          <a:xfrm>
            <a:off x="6042025" y="4357687"/>
            <a:ext cx="920760" cy="275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Performance </a:t>
            </a:r>
          </a:p>
        </p:txBody>
      </p:sp>
      <p:sp>
        <p:nvSpPr>
          <p:cNvPr id="450" name="Shape 450"/>
          <p:cNvSpPr/>
          <p:nvPr/>
        </p:nvSpPr>
        <p:spPr>
          <a:xfrm>
            <a:off x="9634537" y="4371975"/>
            <a:ext cx="1318802" cy="275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Download to Excel </a:t>
            </a:r>
          </a:p>
        </p:txBody>
      </p:sp>
      <p:pic>
        <p:nvPicPr>
          <p:cNvPr id="451" name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44675" y="2341562"/>
            <a:ext cx="1485900" cy="5873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52" name="safetyMessageResized.jpg" descr="safetyMessageResized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484812" y="2235200"/>
            <a:ext cx="1423988" cy="615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53" name="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008687" y="3495675"/>
            <a:ext cx="1023938" cy="7826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54" name="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762875" y="2297112"/>
            <a:ext cx="652463" cy="4905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55" name="4.png" descr="4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707562" y="2255837"/>
            <a:ext cx="1158876" cy="565151"/>
          </a:xfrm>
          <a:prstGeom prst="rect">
            <a:avLst/>
          </a:prstGeom>
          <a:ln w="12700">
            <a:miter lim="400000"/>
          </a:ln>
        </p:spPr>
      </p:pic>
      <p:pic>
        <p:nvPicPr>
          <p:cNvPr id="456" name="Production.jpg" descr="Production.JP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862387" y="2324100"/>
            <a:ext cx="749301" cy="590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57" name="image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3730625" y="3567112"/>
            <a:ext cx="1473200" cy="681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58" name="image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919287" y="3554412"/>
            <a:ext cx="1336676" cy="738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459" name="image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7762875" y="3489325"/>
            <a:ext cx="1136650" cy="7715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60" name="image.pn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9664700" y="3465512"/>
            <a:ext cx="1244600" cy="7350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type="title" idx="4294967295"/>
          </p:nvPr>
        </p:nvSpPr>
        <p:spPr>
          <a:xfrm>
            <a:off x="838200" y="365125"/>
            <a:ext cx="10515600" cy="61595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 i="1" sz="24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defRPr>
            </a:pPr>
            <a:r>
              <a:t> </a:t>
            </a:r>
            <a:r>
              <a:rPr>
                <a:solidFill>
                  <a:srgbClr val="0070C0"/>
                </a:solidFill>
              </a:rPr>
              <a:t>Eliminate Production Looses </a:t>
            </a:r>
          </a:p>
        </p:txBody>
      </p:sp>
      <p:sp>
        <p:nvSpPr>
          <p:cNvPr id="63" name="Shape 63"/>
          <p:cNvSpPr/>
          <p:nvPr>
            <p:ph type="body" idx="4294967295"/>
          </p:nvPr>
        </p:nvSpPr>
        <p:spPr>
          <a:xfrm>
            <a:off x="838200" y="1404937"/>
            <a:ext cx="10515600" cy="47720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>
              <a:lnSpc>
                <a:spcPct val="80000"/>
              </a:lnSpc>
              <a:buSzTx/>
              <a:buNone/>
              <a:defRPr b="1" sz="2000"/>
            </a:pPr>
            <a:r>
              <a:t>Recover Lost Production Time </a:t>
            </a:r>
          </a:p>
          <a:p>
            <a:pPr lvl="3" marL="1600200" indent="-228600">
              <a:lnSpc>
                <a:spcPct val="80000"/>
              </a:lnSpc>
              <a:spcBef>
                <a:spcPts val="0"/>
              </a:spcBef>
              <a:defRPr sz="1800"/>
            </a:pPr>
            <a:r>
              <a:t>Minimizing Production Disruptions – Reduce Downtime </a:t>
            </a:r>
          </a:p>
          <a:p>
            <a:pPr lvl="3" marL="1600200" indent="-228600">
              <a:lnSpc>
                <a:spcPct val="80000"/>
              </a:lnSpc>
              <a:spcBef>
                <a:spcPts val="0"/>
              </a:spcBef>
              <a:defRPr sz="1800"/>
            </a:pPr>
            <a:r>
              <a:t>Identifying &amp; Immediately Correcting Production Abnormalities </a:t>
            </a:r>
          </a:p>
          <a:p>
            <a:pPr lvl="3" marL="1600200" indent="-228600">
              <a:lnSpc>
                <a:spcPct val="80000"/>
              </a:lnSpc>
              <a:spcBef>
                <a:spcPts val="0"/>
              </a:spcBef>
              <a:defRPr sz="1800"/>
            </a:pPr>
            <a:r>
              <a:t>Immediate Communications of Production Issues  </a:t>
            </a:r>
          </a:p>
          <a:p>
            <a:pPr lvl="3" marL="228600" indent="1143000">
              <a:lnSpc>
                <a:spcPct val="80000"/>
              </a:lnSpc>
              <a:spcBef>
                <a:spcPts val="0"/>
              </a:spcBef>
              <a:buSzTx/>
              <a:buNone/>
              <a:defRPr sz="1600"/>
            </a:pPr>
          </a:p>
          <a:p>
            <a:pPr marL="0" indent="0">
              <a:lnSpc>
                <a:spcPct val="80000"/>
              </a:lnSpc>
              <a:buSzTx/>
              <a:buNone/>
              <a:defRPr b="1" sz="2000"/>
            </a:pPr>
            <a:r>
              <a:t>Visual Management </a:t>
            </a:r>
          </a:p>
          <a:p>
            <a:pPr lvl="3" marL="1600200" indent="-228600">
              <a:lnSpc>
                <a:spcPct val="80000"/>
              </a:lnSpc>
              <a:spcBef>
                <a:spcPts val="0"/>
              </a:spcBef>
              <a:defRPr sz="1800"/>
            </a:pPr>
            <a:r>
              <a:t>Performance  Feedback to Line Operators </a:t>
            </a:r>
          </a:p>
          <a:p>
            <a:pPr lvl="3" marL="1600200" indent="-228600">
              <a:lnSpc>
                <a:spcPct val="80000"/>
              </a:lnSpc>
              <a:spcBef>
                <a:spcPts val="0"/>
              </a:spcBef>
              <a:defRPr sz="1800"/>
            </a:pPr>
            <a:r>
              <a:t>View Equipment or Production Station Status </a:t>
            </a:r>
          </a:p>
          <a:p>
            <a:pPr lvl="3" marL="1600200" indent="-228600">
              <a:lnSpc>
                <a:spcPct val="80000"/>
              </a:lnSpc>
              <a:spcBef>
                <a:spcPts val="0"/>
              </a:spcBef>
              <a:defRPr sz="1800"/>
            </a:pPr>
            <a:r>
              <a:t>View Line Status &amp; Plant Status </a:t>
            </a:r>
          </a:p>
          <a:p>
            <a:pPr lvl="3" marL="1600200" indent="-228600">
              <a:lnSpc>
                <a:spcPct val="80000"/>
              </a:lnSpc>
              <a:spcBef>
                <a:spcPts val="0"/>
              </a:spcBef>
              <a:defRPr sz="1800"/>
            </a:pPr>
            <a:r>
              <a:t>Enterprise Status </a:t>
            </a:r>
          </a:p>
          <a:p>
            <a:pPr lvl="3" marL="228600" indent="1143000">
              <a:lnSpc>
                <a:spcPct val="80000"/>
              </a:lnSpc>
              <a:spcBef>
                <a:spcPts val="0"/>
              </a:spcBef>
              <a:buSzTx/>
              <a:buNone/>
              <a:defRPr sz="1600"/>
            </a:pPr>
          </a:p>
          <a:p>
            <a:pPr marL="0" indent="0">
              <a:lnSpc>
                <a:spcPct val="80000"/>
              </a:lnSpc>
              <a:buSzTx/>
              <a:buNone/>
              <a:defRPr b="1" sz="2000"/>
            </a:pPr>
            <a:r>
              <a:t>Easily Identify Process Bottlenecks/ Areas for Improvement / Track Week to Week Improvements</a:t>
            </a:r>
          </a:p>
          <a:p>
            <a:pPr marL="0" indent="0">
              <a:lnSpc>
                <a:spcPct val="80000"/>
              </a:lnSpc>
              <a:buSzTx/>
              <a:buNone/>
              <a:defRPr sz="1600"/>
            </a:pPr>
          </a:p>
          <a:p>
            <a:pPr marL="0" indent="0">
              <a:lnSpc>
                <a:spcPct val="80000"/>
              </a:lnSpc>
              <a:buSzTx/>
              <a:buNone/>
              <a:defRPr b="1" sz="2000"/>
            </a:pPr>
            <a:r>
              <a:t>Automatically Capture Performance Data </a:t>
            </a:r>
          </a:p>
          <a:p>
            <a:pPr marL="0" indent="0">
              <a:lnSpc>
                <a:spcPct val="80000"/>
              </a:lnSpc>
              <a:buSzTx/>
              <a:buNone/>
              <a:defRPr i="1" sz="1800"/>
            </a:pPr>
            <a:r>
              <a:t>               Significantly Improving the Accuracy /Timeliness/Consistency/Completeness of the Data </a:t>
            </a:r>
          </a:p>
        </p:txBody>
      </p:sp>
      <p:pic>
        <p:nvPicPr>
          <p:cNvPr id="64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96562" y="238125"/>
            <a:ext cx="904876" cy="666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2400" y="71437"/>
            <a:ext cx="3505200" cy="400051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Shape 66"/>
          <p:cNvSpPr/>
          <p:nvPr/>
        </p:nvSpPr>
        <p:spPr>
          <a:xfrm>
            <a:off x="374650" y="989013"/>
            <a:ext cx="11407775" cy="31749"/>
          </a:xfrm>
          <a:prstGeom prst="line">
            <a:avLst/>
          </a:prstGeom>
          <a:ln w="38100">
            <a:solidFill>
              <a:srgbClr val="FFC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7" name="Shape 67"/>
          <p:cNvSpPr/>
          <p:nvPr/>
        </p:nvSpPr>
        <p:spPr>
          <a:xfrm>
            <a:off x="374650" y="6413500"/>
            <a:ext cx="11920538" cy="320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300">
                <a:solidFill>
                  <a:srgbClr val="40404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Factory Floor Communication • Andons  •  Real Time Performance Screens • Visual Factory • Automated Data Capture • OEE </a:t>
            </a:r>
          </a:p>
        </p:txBody>
      </p:sp>
      <p:pic>
        <p:nvPicPr>
          <p:cNvPr id="68" name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24950" y="1404937"/>
            <a:ext cx="1924050" cy="1279526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389812" y="2655887"/>
            <a:ext cx="1979613" cy="20050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type="title" idx="4294967295"/>
          </p:nvPr>
        </p:nvSpPr>
        <p:spPr>
          <a:xfrm>
            <a:off x="838200" y="419100"/>
            <a:ext cx="10515600" cy="75565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defTabSz="685800">
              <a:defRPr b="1" i="1" sz="3000">
                <a:effectLst>
                  <a:outerShdw sx="100000" sy="100000" kx="0" ky="0" algn="b" rotWithShape="0" blurRad="9525" dist="19050" dir="2700000">
                    <a:srgbClr val="DDDDDD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  <a:r>
              <a:rPr b="0" sz="1800">
                <a:solidFill>
                  <a:srgbClr val="0070C0"/>
                </a:solidFill>
                <a:latin typeface="Calibri Light"/>
                <a:ea typeface="Calibri Light"/>
                <a:cs typeface="Calibri Light"/>
                <a:sym typeface="Calibri Light"/>
              </a:rPr>
              <a:t>VersaCall’s Customer’s include …</a:t>
            </a:r>
            <a:br>
              <a:rPr b="0" sz="1800">
                <a:solidFill>
                  <a:srgbClr val="0070C0"/>
                </a:solidFill>
                <a:latin typeface="Calibri Light"/>
                <a:ea typeface="Calibri Light"/>
                <a:cs typeface="Calibri Light"/>
                <a:sym typeface="Calibri Light"/>
              </a:rPr>
            </a:br>
          </a:p>
        </p:txBody>
      </p:sp>
      <p:pic>
        <p:nvPicPr>
          <p:cNvPr id="72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4650" y="119062"/>
            <a:ext cx="3505200" cy="400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96562" y="238125"/>
            <a:ext cx="904876" cy="666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38237" y="1209675"/>
            <a:ext cx="1584326" cy="1112838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Shape 75"/>
          <p:cNvSpPr/>
          <p:nvPr/>
        </p:nvSpPr>
        <p:spPr>
          <a:xfrm>
            <a:off x="374650" y="6413500"/>
            <a:ext cx="11920538" cy="320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300">
                <a:solidFill>
                  <a:srgbClr val="40404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Factory Floor Communication • Andons  •  Real Time Performance Screens • Visual Factory • Automated Data Capture • OEE </a:t>
            </a:r>
          </a:p>
        </p:txBody>
      </p:sp>
      <p:pic>
        <p:nvPicPr>
          <p:cNvPr id="76" name="Boston Scientific Log.png" descr="Boston Scientific Log.bmp"/>
          <p:cNvPicPr>
            <a:picLocks noChangeAspect="1"/>
          </p:cNvPicPr>
          <p:nvPr/>
        </p:nvPicPr>
        <p:blipFill>
          <a:blip r:embed="rId5">
            <a:extLst/>
          </a:blip>
          <a:srcRect l="0" t="0" r="0" b="28358"/>
          <a:stretch>
            <a:fillRect/>
          </a:stretch>
        </p:blipFill>
        <p:spPr>
          <a:xfrm>
            <a:off x="1338262" y="2571750"/>
            <a:ext cx="2149476" cy="684213"/>
          </a:xfrm>
          <a:prstGeom prst="rect">
            <a:avLst/>
          </a:prstGeom>
          <a:ln w="12700">
            <a:miter lim="400000"/>
          </a:ln>
        </p:spPr>
      </p:pic>
      <p:pic>
        <p:nvPicPr>
          <p:cNvPr id="77" name="Cat_logo.png" descr="Cat_logo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455987" y="1436687"/>
            <a:ext cx="2205038" cy="357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487737" y="2143125"/>
            <a:ext cx="1890713" cy="1046163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640762" y="2378075"/>
            <a:ext cx="2408238" cy="749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image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740775" y="3573462"/>
            <a:ext cx="2308225" cy="679451"/>
          </a:xfrm>
          <a:prstGeom prst="rect">
            <a:avLst/>
          </a:prstGeom>
          <a:ln w="12700">
            <a:miter lim="400000"/>
          </a:ln>
        </p:spPr>
      </p:pic>
      <p:pic>
        <p:nvPicPr>
          <p:cNvPr id="81" name="image.pdf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404937" y="3771900"/>
            <a:ext cx="1317626" cy="674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82" name="3M_worldwide.png" descr="3M_worldwide"/>
          <p:cNvPicPr>
            <a:picLocks noChangeAspect="1"/>
          </p:cNvPicPr>
          <p:nvPr/>
        </p:nvPicPr>
        <p:blipFill>
          <a:blip r:embed="rId11">
            <a:extLst/>
          </a:blip>
          <a:srcRect l="0" t="0" r="70730" b="0"/>
          <a:stretch>
            <a:fillRect/>
          </a:stretch>
        </p:blipFill>
        <p:spPr>
          <a:xfrm>
            <a:off x="9185275" y="1080449"/>
            <a:ext cx="1266825" cy="880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3" name="image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6334125" y="3394075"/>
            <a:ext cx="1524000" cy="1066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4" name="image.pn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838200" y="5045075"/>
            <a:ext cx="2524125" cy="582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85" name="image.png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6456362" y="1271587"/>
            <a:ext cx="1827213" cy="698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image.png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6456362" y="5002212"/>
            <a:ext cx="1809751" cy="539751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image.png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9185275" y="4822825"/>
            <a:ext cx="1531938" cy="719138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Shape 88"/>
          <p:cNvSpPr/>
          <p:nvPr/>
        </p:nvSpPr>
        <p:spPr>
          <a:xfrm>
            <a:off x="374650" y="989013"/>
            <a:ext cx="11407775" cy="31749"/>
          </a:xfrm>
          <a:prstGeom prst="line">
            <a:avLst/>
          </a:prstGeom>
          <a:ln w="38100">
            <a:solidFill>
              <a:srgbClr val="FFC000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89" name="image.png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4040187" y="3454400"/>
            <a:ext cx="1035051" cy="1216025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image.png"/>
          <p:cNvPicPr>
            <a:picLocks noChangeAspect="1"/>
          </p:cNvPicPr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5905500" y="2473325"/>
            <a:ext cx="2381250" cy="581025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image.png"/>
          <p:cNvPicPr>
            <a:picLocks noChangeAspect="1"/>
          </p:cNvPicPr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3455987" y="5211762"/>
            <a:ext cx="2789238" cy="3032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title" idx="4294967295"/>
          </p:nvPr>
        </p:nvSpPr>
        <p:spPr>
          <a:xfrm>
            <a:off x="838200" y="39687"/>
            <a:ext cx="10515600" cy="13255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i="1" sz="2400">
                <a:solidFill>
                  <a:srgbClr val="0070C0"/>
                </a:solidFill>
              </a:defRPr>
            </a:lvl1pPr>
          </a:lstStyle>
          <a:p>
            <a:pPr/>
            <a:r>
              <a:t>Supports All Manufacturing Environments </a:t>
            </a:r>
          </a:p>
        </p:txBody>
      </p:sp>
      <p:sp>
        <p:nvSpPr>
          <p:cNvPr id="94" name="Shape 94"/>
          <p:cNvSpPr/>
          <p:nvPr>
            <p:ph type="body" idx="4294967295"/>
          </p:nvPr>
        </p:nvSpPr>
        <p:spPr>
          <a:xfrm>
            <a:off x="4287837" y="1416050"/>
            <a:ext cx="10515601" cy="486251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>
              <a:lnSpc>
                <a:spcPct val="70000"/>
              </a:lnSpc>
              <a:buSzTx/>
              <a:buNone/>
              <a:defRPr sz="2400"/>
            </a:pPr>
            <a:r>
              <a:t>Machine Centers </a:t>
            </a:r>
          </a:p>
          <a:p>
            <a:pPr marL="0" indent="0">
              <a:lnSpc>
                <a:spcPct val="70000"/>
              </a:lnSpc>
              <a:buSzTx/>
              <a:buNone/>
              <a:defRPr sz="3900"/>
            </a:pPr>
          </a:p>
          <a:p>
            <a:pPr marL="0" indent="0">
              <a:lnSpc>
                <a:spcPct val="70000"/>
              </a:lnSpc>
              <a:buSzTx/>
              <a:buNone/>
              <a:defRPr sz="2400"/>
            </a:pPr>
            <a:r>
              <a:t>Moving Assembly Lines &amp;  Stationary Assembly Operations</a:t>
            </a:r>
          </a:p>
          <a:p>
            <a:pPr marL="0" indent="0">
              <a:lnSpc>
                <a:spcPct val="70000"/>
              </a:lnSpc>
              <a:buSzTx/>
              <a:buNone/>
              <a:defRPr sz="3500"/>
            </a:pPr>
          </a:p>
          <a:p>
            <a:pPr marL="0" indent="0">
              <a:lnSpc>
                <a:spcPct val="70000"/>
              </a:lnSpc>
              <a:buSzTx/>
              <a:buNone/>
              <a:defRPr sz="2400"/>
            </a:pPr>
            <a:r>
              <a:t>Packaging Line </a:t>
            </a:r>
          </a:p>
          <a:p>
            <a:pPr marL="0" indent="0">
              <a:lnSpc>
                <a:spcPct val="70000"/>
              </a:lnSpc>
              <a:buSzTx/>
              <a:buNone/>
              <a:defRPr sz="3500"/>
            </a:pPr>
          </a:p>
          <a:p>
            <a:pPr marL="0" indent="0">
              <a:lnSpc>
                <a:spcPct val="70000"/>
              </a:lnSpc>
              <a:buSzTx/>
              <a:buNone/>
              <a:defRPr sz="2400"/>
            </a:pPr>
            <a:r>
              <a:t>Cell Manufacturing</a:t>
            </a:r>
          </a:p>
          <a:p>
            <a:pPr marL="0" indent="0">
              <a:lnSpc>
                <a:spcPct val="70000"/>
              </a:lnSpc>
              <a:buSzTx/>
              <a:buNone/>
              <a:defRPr sz="3500"/>
            </a:pPr>
          </a:p>
          <a:p>
            <a:pPr marL="0" indent="0">
              <a:lnSpc>
                <a:spcPct val="70000"/>
              </a:lnSpc>
              <a:buSzTx/>
              <a:buNone/>
              <a:defRPr sz="2400"/>
            </a:pPr>
            <a:r>
              <a:t>Process Flow Lines </a:t>
            </a:r>
          </a:p>
          <a:p>
            <a:pPr marL="0" indent="0">
              <a:lnSpc>
                <a:spcPct val="70000"/>
              </a:lnSpc>
              <a:buSzTx/>
              <a:buNone/>
              <a:defRPr sz="3500"/>
            </a:pPr>
          </a:p>
          <a:p>
            <a:pPr marL="0" indent="0">
              <a:lnSpc>
                <a:spcPct val="70000"/>
              </a:lnSpc>
              <a:buSzTx/>
              <a:buNone/>
              <a:defRPr sz="2400"/>
            </a:pPr>
            <a:r>
              <a:t>Production Lines  </a:t>
            </a:r>
          </a:p>
        </p:txBody>
      </p:sp>
      <p:pic>
        <p:nvPicPr>
          <p:cNvPr id="95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96562" y="238125"/>
            <a:ext cx="904876" cy="666750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Shape 96"/>
          <p:cNvSpPr/>
          <p:nvPr/>
        </p:nvSpPr>
        <p:spPr>
          <a:xfrm>
            <a:off x="374650" y="1006473"/>
            <a:ext cx="11407775" cy="33341"/>
          </a:xfrm>
          <a:prstGeom prst="line">
            <a:avLst/>
          </a:prstGeom>
          <a:ln w="38100">
            <a:solidFill>
              <a:srgbClr val="FFC000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97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2400" y="123825"/>
            <a:ext cx="3505200" cy="400050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Shape 98"/>
          <p:cNvSpPr/>
          <p:nvPr/>
        </p:nvSpPr>
        <p:spPr>
          <a:xfrm>
            <a:off x="374650" y="6554787"/>
            <a:ext cx="11920538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300">
                <a:solidFill>
                  <a:srgbClr val="40404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Factory Floor Communication • Andons  •  Real Time Performance Screens • Visual Factory • Automated Data Capture • OEE </a:t>
            </a:r>
          </a:p>
        </p:txBody>
      </p:sp>
      <p:pic>
        <p:nvPicPr>
          <p:cNvPr id="99" name="machine center-3 star.jpeg" descr="machine center-3 star.jpg"/>
          <p:cNvPicPr>
            <a:picLocks noChangeAspect="1"/>
          </p:cNvPicPr>
          <p:nvPr/>
        </p:nvPicPr>
        <p:blipFill>
          <a:blip r:embed="rId4">
            <a:extLst/>
          </a:blip>
          <a:srcRect l="0" t="0" r="9587" b="0"/>
          <a:stretch>
            <a:fillRect/>
          </a:stretch>
        </p:blipFill>
        <p:spPr>
          <a:xfrm>
            <a:off x="2955925" y="1135062"/>
            <a:ext cx="914400" cy="6826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Assemly Line -4 Star.jpeg" descr="Assemly Line -4 Star.jpg"/>
          <p:cNvPicPr>
            <a:picLocks noChangeAspect="1"/>
          </p:cNvPicPr>
          <p:nvPr/>
        </p:nvPicPr>
        <p:blipFill>
          <a:blip r:embed="rId5">
            <a:extLst/>
          </a:blip>
          <a:srcRect l="0" t="11616" r="0" b="17691"/>
          <a:stretch>
            <a:fillRect/>
          </a:stretch>
        </p:blipFill>
        <p:spPr>
          <a:xfrm>
            <a:off x="2955925" y="1976437"/>
            <a:ext cx="914400" cy="711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packaging line-1.jpeg" descr="packaging line-1.jpg"/>
          <p:cNvPicPr>
            <a:picLocks noChangeAspect="1"/>
          </p:cNvPicPr>
          <p:nvPr/>
        </p:nvPicPr>
        <p:blipFill>
          <a:blip r:embed="rId6">
            <a:extLst/>
          </a:blip>
          <a:srcRect l="9805" t="0" r="0" b="0"/>
          <a:stretch>
            <a:fillRect/>
          </a:stretch>
        </p:blipFill>
        <p:spPr>
          <a:xfrm>
            <a:off x="2974975" y="2938462"/>
            <a:ext cx="895351" cy="6572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cell maufacturing-4.jpeg" descr="cell maufacturing-4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974975" y="3784600"/>
            <a:ext cx="895350" cy="722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process manufacturing-1.jpeg" descr="process manufacturing-1.jp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960687" y="4694237"/>
            <a:ext cx="923926" cy="6937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Production Floor-2.jpeg" descr="Production Floor-2.jp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879725" y="5600700"/>
            <a:ext cx="990600" cy="7429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type="title" idx="4294967295"/>
          </p:nvPr>
        </p:nvSpPr>
        <p:spPr>
          <a:xfrm>
            <a:off x="849312" y="123825"/>
            <a:ext cx="10515601" cy="13255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i="1" sz="2400">
                <a:solidFill>
                  <a:srgbClr val="0070C0"/>
                </a:solidFill>
              </a:defRPr>
            </a:lvl1pPr>
          </a:lstStyle>
          <a:p>
            <a:pPr/>
            <a:r>
              <a:t>VersaCall Success Stories</a:t>
            </a:r>
          </a:p>
        </p:txBody>
      </p:sp>
      <p:sp>
        <p:nvSpPr>
          <p:cNvPr id="107" name="Shape 107"/>
          <p:cNvSpPr/>
          <p:nvPr>
            <p:ph type="body" idx="4294967295"/>
          </p:nvPr>
        </p:nvSpPr>
        <p:spPr>
          <a:xfrm>
            <a:off x="838200" y="1281112"/>
            <a:ext cx="10515600" cy="489585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defTabSz="905255">
              <a:spcBef>
                <a:spcPts val="900"/>
              </a:spcBef>
              <a:buSzTx/>
              <a:buNone/>
              <a:defRPr sz="2772"/>
            </a:pPr>
            <a:r>
              <a:t>                       Turning Lost Downtime Into Productive Time </a:t>
            </a:r>
          </a:p>
          <a:p>
            <a:pPr marL="0" indent="0" defTabSz="905255">
              <a:spcBef>
                <a:spcPts val="900"/>
              </a:spcBef>
              <a:buSzTx/>
              <a:buNone/>
              <a:defRPr sz="3564"/>
            </a:pPr>
          </a:p>
          <a:p>
            <a:pPr marL="0" indent="0" defTabSz="905255">
              <a:spcBef>
                <a:spcPts val="900"/>
              </a:spcBef>
              <a:buSzTx/>
              <a:buNone/>
              <a:defRPr sz="1782"/>
            </a:pPr>
            <a:r>
              <a:t> 		</a:t>
            </a:r>
            <a:r>
              <a:rPr sz="2772"/>
              <a:t>Qualifying Root Cause of Issues for Process Improvement </a:t>
            </a:r>
            <a:endParaRPr sz="2772"/>
          </a:p>
          <a:p>
            <a:pPr marL="0" indent="0" defTabSz="905255">
              <a:spcBef>
                <a:spcPts val="900"/>
              </a:spcBef>
              <a:buSzTx/>
              <a:buNone/>
              <a:defRPr sz="2772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     </a:t>
            </a:r>
          </a:p>
          <a:p>
            <a:pPr marL="0" indent="0" defTabSz="905255">
              <a:spcBef>
                <a:spcPts val="900"/>
              </a:spcBef>
              <a:buSzTx/>
              <a:buNone/>
              <a:defRPr sz="989">
                <a:latin typeface="Arial Narrow"/>
                <a:ea typeface="Arial Narrow"/>
                <a:cs typeface="Arial Narrow"/>
                <a:sym typeface="Arial Narrow"/>
              </a:defRPr>
            </a:pPr>
          </a:p>
          <a:p>
            <a:pPr marL="0" indent="0" defTabSz="905255">
              <a:spcBef>
                <a:spcPts val="900"/>
              </a:spcBef>
              <a:buSzTx/>
              <a:buNone/>
              <a:defRPr sz="2772"/>
            </a:pPr>
            <a:r>
              <a:t>		Visual Management - One Screen Complete Line Visibility </a:t>
            </a:r>
          </a:p>
          <a:p>
            <a:pPr marL="0" indent="0" defTabSz="905255">
              <a:spcBef>
                <a:spcPts val="900"/>
              </a:spcBef>
              <a:buSzTx/>
              <a:buNone/>
              <a:defRPr sz="1782"/>
            </a:pPr>
            <a:r>
              <a:t>                   </a:t>
            </a:r>
          </a:p>
          <a:p>
            <a:pPr marL="0" indent="0" defTabSz="905255">
              <a:spcBef>
                <a:spcPts val="900"/>
              </a:spcBef>
              <a:buSzTx/>
              <a:buNone/>
              <a:defRPr sz="1089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 	</a:t>
            </a:r>
          </a:p>
          <a:p>
            <a:pPr marL="0" indent="0" defTabSz="905255">
              <a:spcBef>
                <a:spcPts val="900"/>
              </a:spcBef>
              <a:buSzTx/>
              <a:buNone/>
              <a:defRPr sz="594"/>
            </a:pPr>
          </a:p>
          <a:p>
            <a:pPr marL="0" indent="0" defTabSz="905255">
              <a:spcBef>
                <a:spcPts val="900"/>
              </a:spcBef>
              <a:buSzTx/>
              <a:buNone/>
              <a:defRPr sz="2772"/>
            </a:pPr>
            <a:r>
              <a:t>		Efficient and Timely OEE Reports Improves Output </a:t>
            </a:r>
          </a:p>
        </p:txBody>
      </p:sp>
      <p:pic>
        <p:nvPicPr>
          <p:cNvPr id="108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96562" y="238125"/>
            <a:ext cx="904876" cy="666750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Shape 109"/>
          <p:cNvSpPr/>
          <p:nvPr/>
        </p:nvSpPr>
        <p:spPr>
          <a:xfrm>
            <a:off x="374650" y="1076323"/>
            <a:ext cx="11407775" cy="33341"/>
          </a:xfrm>
          <a:prstGeom prst="line">
            <a:avLst/>
          </a:prstGeom>
          <a:ln w="38100">
            <a:solidFill>
              <a:srgbClr val="FFC000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110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2400" y="123825"/>
            <a:ext cx="3505200" cy="400050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Shape 111"/>
          <p:cNvSpPr/>
          <p:nvPr/>
        </p:nvSpPr>
        <p:spPr>
          <a:xfrm>
            <a:off x="374650" y="6413500"/>
            <a:ext cx="11920538" cy="320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300">
                <a:solidFill>
                  <a:srgbClr val="40404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Factory Floor Communication • Andons  •  Real Time Performance Screens • Visual Factory • Automated Data Capture • OEE </a:t>
            </a:r>
          </a:p>
        </p:txBody>
      </p:sp>
      <p:sp>
        <p:nvSpPr>
          <p:cNvPr id="112" name="Shape 112"/>
          <p:cNvSpPr/>
          <p:nvPr/>
        </p:nvSpPr>
        <p:spPr>
          <a:xfrm>
            <a:off x="3546475" y="1784350"/>
            <a:ext cx="4724400" cy="273780"/>
          </a:xfrm>
          <a:prstGeom prst="rect">
            <a:avLst/>
          </a:prstGeom>
          <a:solidFill>
            <a:srgbClr val="FFC000"/>
          </a:solidFill>
          <a:ln>
            <a:solidFill>
              <a:srgbClr val="0000CC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2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8 Hours of Downtime Turned Into Productive Time – 1</a:t>
            </a:r>
            <a:r>
              <a:rPr baseline="30000"/>
              <a:t>st</a:t>
            </a:r>
            <a:r>
              <a:t> Month </a:t>
            </a:r>
          </a:p>
        </p:txBody>
      </p:sp>
      <p:sp>
        <p:nvSpPr>
          <p:cNvPr id="113" name="Shape 113"/>
          <p:cNvSpPr/>
          <p:nvPr/>
        </p:nvSpPr>
        <p:spPr>
          <a:xfrm>
            <a:off x="3546475" y="3028950"/>
            <a:ext cx="4873625" cy="273780"/>
          </a:xfrm>
          <a:prstGeom prst="rect">
            <a:avLst/>
          </a:prstGeom>
          <a:solidFill>
            <a:srgbClr val="FFC000"/>
          </a:solidFill>
          <a:ln>
            <a:solidFill>
              <a:srgbClr val="3333F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2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250 Calls  1</a:t>
            </a:r>
            <a:r>
              <a:rPr baseline="30000"/>
              <a:t>st</a:t>
            </a:r>
            <a:r>
              <a:t>  Week   -   70%  Related to Material Issues  </a:t>
            </a:r>
          </a:p>
        </p:txBody>
      </p:sp>
      <p:sp>
        <p:nvSpPr>
          <p:cNvPr id="114" name="Shape 114"/>
          <p:cNvSpPr/>
          <p:nvPr/>
        </p:nvSpPr>
        <p:spPr>
          <a:xfrm>
            <a:off x="5697537" y="4125912"/>
            <a:ext cx="2722563" cy="732227"/>
          </a:xfrm>
          <a:prstGeom prst="rect">
            <a:avLst/>
          </a:prstGeom>
          <a:solidFill>
            <a:srgbClr val="FFC000"/>
          </a:solidFill>
          <a:ln>
            <a:solidFill>
              <a:srgbClr val="3333F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i="1" sz="9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Individual Assembly Line Status </a:t>
            </a:r>
          </a:p>
          <a:p>
            <a:pPr>
              <a:buSzPct val="100000"/>
              <a:buFont typeface="Arial"/>
              <a:buChar char="•"/>
              <a:defRPr b="1" i="1" sz="9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Line Output </a:t>
            </a:r>
          </a:p>
          <a:p>
            <a:pPr>
              <a:buSzPct val="100000"/>
              <a:buFont typeface="Arial"/>
              <a:buChar char="•"/>
              <a:defRPr b="1" i="1" sz="9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Takt  Time Performance Actual vs. Target </a:t>
            </a:r>
          </a:p>
          <a:p>
            <a:pPr>
              <a:buSzPct val="100000"/>
              <a:buFont typeface="Arial"/>
              <a:buChar char="•"/>
              <a:defRPr b="1" i="1" sz="9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Lost Production Time </a:t>
            </a:r>
          </a:p>
          <a:p>
            <a:pPr>
              <a:buSzPct val="100000"/>
              <a:buFont typeface="Arial"/>
              <a:buChar char="•"/>
              <a:defRPr b="1" i="1" sz="9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Individual Work Zone Status </a:t>
            </a:r>
          </a:p>
        </p:txBody>
      </p:sp>
      <p:sp>
        <p:nvSpPr>
          <p:cNvPr id="115" name="Shape 115"/>
          <p:cNvSpPr/>
          <p:nvPr/>
        </p:nvSpPr>
        <p:spPr>
          <a:xfrm>
            <a:off x="3548062" y="5691187"/>
            <a:ext cx="4872038" cy="273780"/>
          </a:xfrm>
          <a:prstGeom prst="rect">
            <a:avLst/>
          </a:prstGeom>
          <a:solidFill>
            <a:srgbClr val="FFC000"/>
          </a:solidFill>
          <a:ln>
            <a:solidFill>
              <a:srgbClr val="3333F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2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Eliminated All Manual Data Collection – Immediate OEE Reports </a:t>
            </a:r>
          </a:p>
        </p:txBody>
      </p:sp>
      <p:pic>
        <p:nvPicPr>
          <p:cNvPr id="116" name="logo_honeywell.png" descr="logo_honeywell.g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82600" y="1587500"/>
            <a:ext cx="1785938" cy="315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hs_logo.png" descr="hs_logo.gi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61925" y="2628900"/>
            <a:ext cx="2381250" cy="438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Cat_logo.png" descr="Cat_logo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33387" y="4022725"/>
            <a:ext cx="1871663" cy="301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secologo.png" descr="secologo.gi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66750" y="5281612"/>
            <a:ext cx="1406525" cy="2270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age.png"/>
          <p:cNvPicPr>
            <a:picLocks noChangeAspect="1"/>
          </p:cNvPicPr>
          <p:nvPr/>
        </p:nvPicPr>
        <p:blipFill>
          <a:blip r:embed="rId8">
            <a:extLst/>
          </a:blip>
          <a:srcRect l="0" t="0" r="1281" b="0"/>
          <a:stretch>
            <a:fillRect/>
          </a:stretch>
        </p:blipFill>
        <p:spPr>
          <a:xfrm>
            <a:off x="2660650" y="4138612"/>
            <a:ext cx="2387600" cy="8667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title" idx="4294967295"/>
          </p:nvPr>
        </p:nvSpPr>
        <p:spPr>
          <a:xfrm>
            <a:off x="838200" y="42862"/>
            <a:ext cx="10515600" cy="13255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i="1" sz="2400">
                <a:solidFill>
                  <a:srgbClr val="0070C0"/>
                </a:solidFill>
              </a:defRPr>
            </a:lvl1pPr>
          </a:lstStyle>
          <a:p>
            <a:pPr/>
            <a:r>
              <a:t>Financial Return – Payback 2 to 6 Months</a:t>
            </a:r>
          </a:p>
        </p:txBody>
      </p:sp>
      <p:sp>
        <p:nvSpPr>
          <p:cNvPr id="123" name="Shape 123"/>
          <p:cNvSpPr/>
          <p:nvPr>
            <p:ph type="body" idx="4294967295"/>
          </p:nvPr>
        </p:nvSpPr>
        <p:spPr>
          <a:xfrm>
            <a:off x="838200" y="1139825"/>
            <a:ext cx="10515600" cy="52736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>
              <a:lnSpc>
                <a:spcPct val="70000"/>
              </a:lnSpc>
              <a:buSzTx/>
              <a:buNone/>
              <a:defRPr sz="2000"/>
            </a:pPr>
            <a:r>
              <a:t>Financial Paybacks Are Realized From: </a:t>
            </a:r>
          </a:p>
          <a:p>
            <a:pPr marL="0" indent="0">
              <a:lnSpc>
                <a:spcPct val="70000"/>
              </a:lnSpc>
              <a:buSzTx/>
              <a:buNone/>
              <a:defRPr sz="1700"/>
            </a:pPr>
            <a:r>
              <a:t>	</a:t>
            </a:r>
            <a:r>
              <a:rPr>
                <a:solidFill>
                  <a:srgbClr val="3333FF"/>
                </a:solidFill>
              </a:rPr>
              <a:t>Reducing Downtime </a:t>
            </a:r>
            <a:r>
              <a:rPr>
                <a:solidFill>
                  <a:srgbClr val="595959"/>
                </a:solidFill>
              </a:rPr>
              <a:t>– Immediate Communications of Issues</a:t>
            </a:r>
            <a:endParaRPr>
              <a:solidFill>
                <a:srgbClr val="595959"/>
              </a:solidFill>
            </a:endParaRPr>
          </a:p>
          <a:p>
            <a:pPr marL="0" indent="0">
              <a:lnSpc>
                <a:spcPct val="70000"/>
              </a:lnSpc>
              <a:buSzTx/>
              <a:buNone/>
              <a:defRPr sz="1700">
                <a:solidFill>
                  <a:srgbClr val="3333FF"/>
                </a:solidFill>
              </a:defRPr>
            </a:pPr>
            <a:r>
              <a:t>	Reducing Set-Up Time </a:t>
            </a:r>
          </a:p>
          <a:p>
            <a:pPr marL="0" indent="0">
              <a:lnSpc>
                <a:spcPct val="70000"/>
              </a:lnSpc>
              <a:buSzTx/>
              <a:buNone/>
              <a:defRPr sz="1700">
                <a:solidFill>
                  <a:srgbClr val="3333FF"/>
                </a:solidFill>
              </a:defRPr>
            </a:pPr>
            <a:r>
              <a:t>	Automated Data Collection</a:t>
            </a:r>
          </a:p>
          <a:p>
            <a:pPr marL="0" indent="0">
              <a:lnSpc>
                <a:spcPct val="70000"/>
              </a:lnSpc>
              <a:buSzTx/>
              <a:buNone/>
              <a:defRPr sz="1700">
                <a:solidFill>
                  <a:srgbClr val="3333FF"/>
                </a:solidFill>
              </a:defRPr>
            </a:pPr>
            <a:r>
              <a:t>	Real Time Monitoring of Production Status </a:t>
            </a:r>
            <a:r>
              <a:rPr>
                <a:solidFill>
                  <a:srgbClr val="595959"/>
                </a:solidFill>
              </a:rPr>
              <a:t>– Identifying Abnormalities  </a:t>
            </a:r>
            <a:endParaRPr sz="900">
              <a:solidFill>
                <a:srgbClr val="595959"/>
              </a:solidFill>
            </a:endParaRPr>
          </a:p>
          <a:p>
            <a:pPr marL="0" indent="0">
              <a:lnSpc>
                <a:spcPct val="70000"/>
              </a:lnSpc>
              <a:buSzTx/>
              <a:buNone/>
              <a:defRPr i="1" sz="1700">
                <a:solidFill>
                  <a:srgbClr val="3B3838"/>
                </a:solidFill>
              </a:defRPr>
            </a:pPr>
          </a:p>
          <a:p>
            <a:pPr marL="0" indent="0">
              <a:lnSpc>
                <a:spcPct val="70000"/>
              </a:lnSpc>
              <a:buSzTx/>
              <a:buNone/>
              <a:defRPr i="1" sz="1900">
                <a:solidFill>
                  <a:srgbClr val="3B3838"/>
                </a:solidFill>
              </a:defRPr>
            </a:pPr>
            <a:r>
              <a:t>Complete System Start at $7,500 </a:t>
            </a:r>
            <a:r>
              <a:rPr sz="1800"/>
              <a:t> </a:t>
            </a:r>
            <a:endParaRPr sz="1800"/>
          </a:p>
          <a:p>
            <a:pPr marL="0" indent="0">
              <a:lnSpc>
                <a:spcPct val="70000"/>
              </a:lnSpc>
              <a:buSzTx/>
              <a:buNone/>
              <a:defRPr sz="1500"/>
            </a:pPr>
            <a:r>
              <a:t>	</a:t>
            </a:r>
          </a:p>
          <a:p>
            <a:pPr marL="0" indent="0">
              <a:lnSpc>
                <a:spcPct val="70000"/>
              </a:lnSpc>
              <a:buSzTx/>
              <a:buNone/>
              <a:defRPr i="1" sz="2000">
                <a:solidFill>
                  <a:srgbClr val="0000CC"/>
                </a:solidFill>
              </a:defRPr>
            </a:pPr>
            <a:r>
              <a:t>Customer Example –System &amp; Payback </a:t>
            </a:r>
          </a:p>
          <a:p>
            <a:pPr marL="0" indent="0">
              <a:lnSpc>
                <a:spcPct val="70000"/>
              </a:lnSpc>
              <a:buSzTx/>
              <a:buNone/>
              <a:defRPr sz="1400"/>
            </a:pPr>
            <a:r>
              <a:t>	VT3000 System -  $10,100 </a:t>
            </a:r>
          </a:p>
          <a:p>
            <a:pPr lvl="2" marL="1143000" indent="-228600">
              <a:lnSpc>
                <a:spcPct val="70000"/>
              </a:lnSpc>
              <a:spcBef>
                <a:spcPts val="0"/>
              </a:spcBef>
              <a:defRPr sz="800"/>
            </a:pPr>
            <a:r>
              <a:t>Control Unit [Server] with Receiver </a:t>
            </a:r>
          </a:p>
          <a:p>
            <a:pPr lvl="2" marL="1143000" indent="-228600">
              <a:lnSpc>
                <a:spcPct val="70000"/>
              </a:lnSpc>
              <a:spcBef>
                <a:spcPts val="0"/>
              </a:spcBef>
              <a:defRPr sz="800"/>
            </a:pPr>
            <a:r>
              <a:t>10 Input Modules – Call Stations </a:t>
            </a:r>
          </a:p>
          <a:p>
            <a:pPr lvl="2" marL="1143000" indent="-228600">
              <a:lnSpc>
                <a:spcPct val="70000"/>
              </a:lnSpc>
              <a:spcBef>
                <a:spcPts val="0"/>
              </a:spcBef>
              <a:defRPr sz="800"/>
            </a:pPr>
            <a:r>
              <a:t>1 Repeater </a:t>
            </a:r>
          </a:p>
          <a:p>
            <a:pPr lvl="2" marL="1143000" indent="-228600">
              <a:lnSpc>
                <a:spcPct val="70000"/>
              </a:lnSpc>
              <a:spcBef>
                <a:spcPts val="0"/>
              </a:spcBef>
              <a:defRPr sz="800"/>
            </a:pPr>
            <a:r>
              <a:t>Large Screen Display Software</a:t>
            </a:r>
          </a:p>
          <a:p>
            <a:pPr lvl="2" marL="1143000" indent="-228600">
              <a:lnSpc>
                <a:spcPct val="70000"/>
              </a:lnSpc>
              <a:spcBef>
                <a:spcPts val="0"/>
              </a:spcBef>
              <a:defRPr sz="800"/>
            </a:pPr>
            <a:r>
              <a:t>2 Way Radio Transceiver  	</a:t>
            </a:r>
          </a:p>
          <a:p>
            <a:pPr marL="0" indent="0">
              <a:lnSpc>
                <a:spcPct val="70000"/>
              </a:lnSpc>
              <a:buSzTx/>
              <a:buNone/>
              <a:defRPr sz="1000"/>
            </a:pPr>
          </a:p>
          <a:p>
            <a:pPr marL="0" indent="0">
              <a:lnSpc>
                <a:spcPct val="70000"/>
              </a:lnSpc>
              <a:buSzTx/>
              <a:buNone/>
              <a:defRPr sz="1400"/>
            </a:pPr>
            <a:r>
              <a:t> 	Financial Payback – 3.2 Months </a:t>
            </a:r>
            <a:r>
              <a:rPr>
                <a:solidFill>
                  <a:srgbClr val="595959"/>
                </a:solidFill>
              </a:rPr>
              <a:t>(Annual Return $37,500)</a:t>
            </a:r>
            <a:endParaRPr>
              <a:solidFill>
                <a:srgbClr val="595959"/>
              </a:solidFill>
            </a:endParaRPr>
          </a:p>
          <a:p>
            <a:pPr lvl="2" marL="1143000" indent="-228600">
              <a:lnSpc>
                <a:spcPct val="70000"/>
              </a:lnSpc>
              <a:spcBef>
                <a:spcPts val="0"/>
              </a:spcBef>
              <a:defRPr sz="800"/>
            </a:pPr>
            <a:r>
              <a:t>30 Incidents [10 Per Shift] – Total Plant – All Shifts  - 4 Minute Savings Per Incident </a:t>
            </a:r>
          </a:p>
          <a:p>
            <a:pPr lvl="2" marL="1143000" indent="-228600">
              <a:lnSpc>
                <a:spcPct val="70000"/>
              </a:lnSpc>
              <a:spcBef>
                <a:spcPts val="0"/>
              </a:spcBef>
              <a:defRPr sz="800"/>
            </a:pPr>
            <a:r>
              <a:t>3 Employees Affected Per Incident </a:t>
            </a:r>
          </a:p>
          <a:p>
            <a:pPr lvl="2" marL="228600" indent="685800">
              <a:lnSpc>
                <a:spcPct val="70000"/>
              </a:lnSpc>
              <a:spcBef>
                <a:spcPts val="0"/>
              </a:spcBef>
              <a:buSzTx/>
              <a:buNone/>
              <a:defRPr sz="800"/>
            </a:pPr>
            <a:r>
              <a:t>	</a:t>
            </a:r>
          </a:p>
          <a:p>
            <a:pPr marL="0" indent="0" algn="ctr">
              <a:lnSpc>
                <a:spcPct val="70000"/>
              </a:lnSpc>
              <a:buSzTx/>
              <a:buNone/>
              <a:defRPr sz="1400">
                <a:solidFill>
                  <a:srgbClr val="0000CC"/>
                </a:solidFill>
              </a:defRPr>
            </a:pPr>
            <a:r>
              <a:t>    </a:t>
            </a:r>
            <a:r>
              <a:rPr sz="1900"/>
              <a:t>Templates at Available For Calculating ROI </a:t>
            </a:r>
          </a:p>
        </p:txBody>
      </p:sp>
      <p:pic>
        <p:nvPicPr>
          <p:cNvPr id="124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" y="123825"/>
            <a:ext cx="3505200" cy="4000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96562" y="238125"/>
            <a:ext cx="904876" cy="666750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Shape 126"/>
          <p:cNvSpPr/>
          <p:nvPr/>
        </p:nvSpPr>
        <p:spPr>
          <a:xfrm>
            <a:off x="152400" y="1006476"/>
            <a:ext cx="11407775" cy="31748"/>
          </a:xfrm>
          <a:prstGeom prst="line">
            <a:avLst/>
          </a:prstGeom>
          <a:ln w="38100">
            <a:solidFill>
              <a:srgbClr val="FFC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27" name="Shape 127"/>
          <p:cNvSpPr/>
          <p:nvPr/>
        </p:nvSpPr>
        <p:spPr>
          <a:xfrm>
            <a:off x="374650" y="6413500"/>
            <a:ext cx="11920538" cy="320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300">
                <a:solidFill>
                  <a:srgbClr val="40404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Factory Floor Communication • Andons  •  Real Time Performance Screens • Visual Factory • Automated Data Capture • OEE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5.png" descr="5"/>
          <p:cNvPicPr>
            <a:picLocks noChangeAspect="1"/>
          </p:cNvPicPr>
          <p:nvPr/>
        </p:nvPicPr>
        <p:blipFill>
          <a:blip r:embed="rId2">
            <a:extLst/>
          </a:blip>
          <a:srcRect l="0" t="0" r="0" b="25076"/>
          <a:stretch>
            <a:fillRect/>
          </a:stretch>
        </p:blipFill>
        <p:spPr>
          <a:xfrm>
            <a:off x="7591425" y="3914775"/>
            <a:ext cx="4105275" cy="1936750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Shape 130"/>
          <p:cNvSpPr/>
          <p:nvPr>
            <p:ph type="body" idx="4294967295"/>
          </p:nvPr>
        </p:nvSpPr>
        <p:spPr>
          <a:xfrm>
            <a:off x="606425" y="957262"/>
            <a:ext cx="10515600" cy="51895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>
              <a:buSzTx/>
              <a:buNone/>
              <a:defRPr>
                <a:latin typeface="Agency FB"/>
                <a:ea typeface="Agency FB"/>
                <a:cs typeface="Agency FB"/>
                <a:sym typeface="Agency FB"/>
              </a:defRPr>
            </a:pPr>
            <a:r>
              <a:t>New Andon Technology                                        Un- Paralleled Performance Visibility </a:t>
            </a:r>
          </a:p>
          <a:p>
            <a:pPr marL="0" indent="0">
              <a:buSzTx/>
              <a:buNone/>
              <a:defRPr sz="1600">
                <a:latin typeface="Agency FB"/>
                <a:ea typeface="Agency FB"/>
                <a:cs typeface="Agency FB"/>
                <a:sym typeface="Agency FB"/>
              </a:defRPr>
            </a:pPr>
            <a:r>
              <a:t>LED Light is completely Programmable</a:t>
            </a:r>
          </a:p>
        </p:txBody>
      </p:sp>
      <p:sp>
        <p:nvSpPr>
          <p:cNvPr id="131" name="Shape 131"/>
          <p:cNvSpPr/>
          <p:nvPr>
            <p:ph type="title" idx="4294967295"/>
          </p:nvPr>
        </p:nvSpPr>
        <p:spPr>
          <a:xfrm>
            <a:off x="407987" y="0"/>
            <a:ext cx="10515601" cy="13255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i="1" sz="2400">
                <a:solidFill>
                  <a:srgbClr val="0070C0"/>
                </a:solidFill>
              </a:defRPr>
            </a:lvl1pPr>
          </a:lstStyle>
          <a:p>
            <a:pPr/>
            <a:r>
              <a:t>Innovations in Visual Management</a:t>
            </a:r>
          </a:p>
        </p:txBody>
      </p:sp>
      <p:pic>
        <p:nvPicPr>
          <p:cNvPr id="132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3237" y="98425"/>
            <a:ext cx="3505201" cy="4000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39887" y="1663700"/>
            <a:ext cx="769938" cy="19827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4.png" descr="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681912" y="1541462"/>
            <a:ext cx="3922713" cy="1914526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Shape 135"/>
          <p:cNvSpPr/>
          <p:nvPr/>
        </p:nvSpPr>
        <p:spPr>
          <a:xfrm>
            <a:off x="7681912" y="3913187"/>
            <a:ext cx="954088" cy="23114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/>
            <a:r>
              <a:t>1</a:t>
            </a:r>
          </a:p>
        </p:txBody>
      </p:sp>
      <p:pic>
        <p:nvPicPr>
          <p:cNvPr id="136" name="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519487" y="2460625"/>
            <a:ext cx="3514726" cy="2371725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Shape 137"/>
          <p:cNvSpPr/>
          <p:nvPr/>
        </p:nvSpPr>
        <p:spPr>
          <a:xfrm>
            <a:off x="374650" y="6413500"/>
            <a:ext cx="11920538" cy="320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300">
                <a:solidFill>
                  <a:srgbClr val="40404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Factory Floor Communication • Andons  •  Real Time Performance Screens • Visual Factory • Automated Data Capture • OEE </a:t>
            </a:r>
          </a:p>
        </p:txBody>
      </p:sp>
      <p:pic>
        <p:nvPicPr>
          <p:cNvPr id="138" name="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92187" y="3913187"/>
            <a:ext cx="2065338" cy="23304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title" idx="4294967295"/>
          </p:nvPr>
        </p:nvSpPr>
        <p:spPr>
          <a:xfrm>
            <a:off x="884237" y="314325"/>
            <a:ext cx="10515601" cy="14605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 i="1" sz="2400">
                <a:solidFill>
                  <a:srgbClr val="0070C0"/>
                </a:solidFill>
              </a:defRPr>
            </a:pPr>
            <a:r>
              <a:t>System Overview   </a:t>
            </a:r>
            <a:br/>
          </a:p>
        </p:txBody>
      </p:sp>
      <p:sp>
        <p:nvSpPr>
          <p:cNvPr id="141" name="Shape 141"/>
          <p:cNvSpPr/>
          <p:nvPr>
            <p:ph type="body" idx="4294967295"/>
          </p:nvPr>
        </p:nvSpPr>
        <p:spPr>
          <a:xfrm>
            <a:off x="985837" y="1314450"/>
            <a:ext cx="10515601" cy="49784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>
              <a:buSzTx/>
              <a:buNone/>
            </a:pPr>
          </a:p>
          <a:p>
            <a:pPr marL="0" indent="0">
              <a:buSzTx/>
              <a:buNone/>
            </a:pPr>
            <a:r>
              <a:t>    1</a:t>
            </a:r>
          </a:p>
        </p:txBody>
      </p:sp>
      <p:pic>
        <p:nvPicPr>
          <p:cNvPr id="142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" y="123825"/>
            <a:ext cx="3505200" cy="4000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96562" y="238125"/>
            <a:ext cx="904876" cy="666750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Shape 144"/>
          <p:cNvSpPr/>
          <p:nvPr/>
        </p:nvSpPr>
        <p:spPr>
          <a:xfrm>
            <a:off x="374650" y="989013"/>
            <a:ext cx="11407775" cy="31749"/>
          </a:xfrm>
          <a:prstGeom prst="line">
            <a:avLst/>
          </a:prstGeom>
          <a:ln w="38100">
            <a:solidFill>
              <a:srgbClr val="FFC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45" name="Shape 145"/>
          <p:cNvSpPr/>
          <p:nvPr/>
        </p:nvSpPr>
        <p:spPr>
          <a:xfrm>
            <a:off x="374650" y="6376987"/>
            <a:ext cx="11920538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300">
                <a:solidFill>
                  <a:srgbClr val="40404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Factory Floor Communication • Andons  •  Real Time Performance Screens • Visual Factory • Automated Data Capture • OEE </a:t>
            </a:r>
          </a:p>
        </p:txBody>
      </p:sp>
      <p:sp>
        <p:nvSpPr>
          <p:cNvPr id="146" name="Shape 146"/>
          <p:cNvSpPr/>
          <p:nvPr/>
        </p:nvSpPr>
        <p:spPr>
          <a:xfrm flipV="1">
            <a:off x="1030287" y="1271587"/>
            <a:ext cx="9998076" cy="209867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>
            <a:solidFill>
              <a:srgbClr val="0000CC"/>
            </a:solidFill>
          </a:ln>
        </p:spPr>
        <p:txBody>
          <a:bodyPr lIns="45719" rIns="45719"/>
          <a:lstStyle/>
          <a:p>
            <a:pPr>
              <a:lnSpc>
                <a:spcPct val="90000"/>
              </a:lnSpc>
              <a:spcBef>
                <a:spcPts val="1600"/>
              </a:spcBef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147" name="Wireless Signal -3.jpeg" descr="Wireless Signal -3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14612" y="1843087"/>
            <a:ext cx="630238" cy="601663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Shape 148"/>
          <p:cNvSpPr/>
          <p:nvPr/>
        </p:nvSpPr>
        <p:spPr>
          <a:xfrm>
            <a:off x="3469649" y="2114550"/>
            <a:ext cx="607677" cy="599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b="1" sz="10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System </a:t>
            </a:r>
          </a:p>
          <a:p>
            <a:pPr algn="ctr">
              <a:defRPr b="1" sz="10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Repeater </a:t>
            </a:r>
          </a:p>
          <a:p>
            <a:pPr algn="ctr">
              <a:defRPr sz="8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Wireless </a:t>
            </a:r>
          </a:p>
          <a:p>
            <a:pPr algn="ctr">
              <a:defRPr sz="8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Powered </a:t>
            </a:r>
          </a:p>
        </p:txBody>
      </p:sp>
      <p:pic>
        <p:nvPicPr>
          <p:cNvPr id="149" name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526087" y="1435100"/>
            <a:ext cx="304801" cy="925513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hape 150"/>
          <p:cNvSpPr/>
          <p:nvPr/>
        </p:nvSpPr>
        <p:spPr>
          <a:xfrm>
            <a:off x="5379151" y="2335212"/>
            <a:ext cx="53834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b="1" sz="10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System </a:t>
            </a:r>
          </a:p>
          <a:p>
            <a:pPr algn="ctr">
              <a:defRPr b="1" sz="10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Receiver</a:t>
            </a:r>
          </a:p>
        </p:txBody>
      </p:sp>
      <p:pic>
        <p:nvPicPr>
          <p:cNvPr id="151" name="Wireless Signal -3.jpeg" descr="Wireless Signal -3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200460">
            <a:off x="7591425" y="1654175"/>
            <a:ext cx="1165225" cy="1111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Nextel.jpeg" descr="Nextel"/>
          <p:cNvPicPr>
            <a:picLocks noChangeAspect="1"/>
          </p:cNvPicPr>
          <p:nvPr/>
        </p:nvPicPr>
        <p:blipFill>
          <a:blip r:embed="rId6">
            <a:extLst/>
          </a:blip>
          <a:srcRect l="27799" t="0" r="26792" b="0"/>
          <a:stretch>
            <a:fillRect/>
          </a:stretch>
        </p:blipFill>
        <p:spPr>
          <a:xfrm>
            <a:off x="9729787" y="1511300"/>
            <a:ext cx="387351" cy="855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Two Way Radio.jpeg" descr="Two Way Radio"/>
          <p:cNvPicPr>
            <a:picLocks noChangeAspect="1"/>
          </p:cNvPicPr>
          <p:nvPr/>
        </p:nvPicPr>
        <p:blipFill>
          <a:blip r:embed="rId7">
            <a:extLst/>
          </a:blip>
          <a:srcRect l="0" t="0" r="53260" b="2934"/>
          <a:stretch>
            <a:fillRect/>
          </a:stretch>
        </p:blipFill>
        <p:spPr>
          <a:xfrm>
            <a:off x="10188575" y="1485900"/>
            <a:ext cx="392113" cy="1282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image.png"/>
          <p:cNvPicPr>
            <a:picLocks noChangeAspect="1"/>
          </p:cNvPicPr>
          <p:nvPr/>
        </p:nvPicPr>
        <p:blipFill>
          <a:blip r:embed="rId8">
            <a:extLst/>
          </a:blip>
          <a:srcRect l="0" t="0" r="0" b="23144"/>
          <a:stretch>
            <a:fillRect/>
          </a:stretch>
        </p:blipFill>
        <p:spPr>
          <a:xfrm>
            <a:off x="9694862" y="2474912"/>
            <a:ext cx="457201" cy="3063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Wireless Signal -3.jpeg" descr="Wireless Signal -3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563090">
            <a:off x="4486275" y="1906587"/>
            <a:ext cx="609600" cy="581026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Shape 156"/>
          <p:cNvSpPr/>
          <p:nvPr/>
        </p:nvSpPr>
        <p:spPr>
          <a:xfrm>
            <a:off x="1826469" y="2806700"/>
            <a:ext cx="555524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b="1" sz="10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Input </a:t>
            </a:r>
          </a:p>
          <a:p>
            <a:pPr algn="ctr">
              <a:defRPr b="1" sz="10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Modules </a:t>
            </a:r>
          </a:p>
        </p:txBody>
      </p:sp>
      <p:sp>
        <p:nvSpPr>
          <p:cNvPr id="157" name="Shape 157"/>
          <p:cNvSpPr/>
          <p:nvPr/>
        </p:nvSpPr>
        <p:spPr>
          <a:xfrm>
            <a:off x="5586412" y="2832100"/>
            <a:ext cx="1849438" cy="231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0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VT 3000 Std Control Unit / Server </a:t>
            </a:r>
          </a:p>
        </p:txBody>
      </p:sp>
      <p:sp>
        <p:nvSpPr>
          <p:cNvPr id="158" name="Shape 158"/>
          <p:cNvSpPr/>
          <p:nvPr/>
        </p:nvSpPr>
        <p:spPr>
          <a:xfrm>
            <a:off x="4424362" y="5675312"/>
            <a:ext cx="3095626" cy="7056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037" tIns="46037" rIns="46037" bIns="46037">
            <a:spAutoFit/>
          </a:bodyPr>
          <a:lstStyle/>
          <a:p>
            <a:pPr marL="285750" indent="171450">
              <a:lnSpc>
                <a:spcPct val="90000"/>
              </a:lnSpc>
              <a:spcBef>
                <a:spcPts val="700"/>
              </a:spcBef>
              <a:defRPr b="1" sz="1200">
                <a:solidFill>
                  <a:schemeClr val="accent2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t>        </a:t>
            </a:r>
            <a:r>
              <a:rPr sz="1100">
                <a:solidFill>
                  <a:srgbClr val="0070C0"/>
                </a:solidFill>
              </a:rPr>
              <a:t>REAL-TIME SCREENS</a:t>
            </a:r>
            <a:endParaRPr sz="1100">
              <a:solidFill>
                <a:srgbClr val="0070C0"/>
              </a:solidFill>
            </a:endParaRPr>
          </a:p>
          <a:p>
            <a:pPr marL="285750" indent="171450">
              <a:lnSpc>
                <a:spcPct val="90000"/>
              </a:lnSpc>
              <a:spcBef>
                <a:spcPts val="600"/>
              </a:spcBef>
              <a:defRPr b="1" sz="11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   SMART PHONES, TABLETS</a:t>
            </a:r>
          </a:p>
          <a:p>
            <a:pPr marL="285750" indent="171450">
              <a:lnSpc>
                <a:spcPct val="90000"/>
              </a:lnSpc>
              <a:spcBef>
                <a:spcPts val="600"/>
              </a:spcBef>
              <a:defRPr b="1" sz="11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                &amp; REPORTS</a:t>
            </a:r>
          </a:p>
        </p:txBody>
      </p:sp>
      <p:pic>
        <p:nvPicPr>
          <p:cNvPr id="159" name="image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904287" y="3424237"/>
            <a:ext cx="2305051" cy="29527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Presentation Screen.png" descr="Presentation Screen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4887912" y="3833812"/>
            <a:ext cx="873126" cy="8810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image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4714875" y="4752975"/>
            <a:ext cx="1143000" cy="76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image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6464300" y="3783012"/>
            <a:ext cx="1177925" cy="1765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image.png"/>
          <p:cNvPicPr>
            <a:picLocks noChangeAspect="1"/>
          </p:cNvPicPr>
          <p:nvPr/>
        </p:nvPicPr>
        <p:blipFill>
          <a:blip r:embed="rId13">
            <a:extLst/>
          </a:blip>
          <a:srcRect l="0" t="5613" r="0" b="0"/>
          <a:stretch>
            <a:fillRect/>
          </a:stretch>
        </p:blipFill>
        <p:spPr>
          <a:xfrm>
            <a:off x="1389062" y="3513137"/>
            <a:ext cx="2905126" cy="2895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image.png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1547812" y="1501775"/>
            <a:ext cx="595313" cy="736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image.png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2166937" y="2046287"/>
            <a:ext cx="404813" cy="614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image.png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1616075" y="2335212"/>
            <a:ext cx="398463" cy="5286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image.png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5829300" y="1774825"/>
            <a:ext cx="1090613" cy="993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mage.png"/>
          <p:cNvPicPr>
            <a:picLocks noChangeAspect="1"/>
          </p:cNvPicPr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3570287" y="1350962"/>
            <a:ext cx="512763" cy="68897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1" name="Group 171"/>
          <p:cNvGrpSpPr/>
          <p:nvPr/>
        </p:nvGrpSpPr>
        <p:grpSpPr>
          <a:xfrm>
            <a:off x="2419350" y="4737100"/>
            <a:ext cx="1676400" cy="279400"/>
            <a:chOff x="0" y="0"/>
            <a:chExt cx="1676400" cy="279400"/>
          </a:xfrm>
        </p:grpSpPr>
        <p:pic>
          <p:nvPicPr>
            <p:cNvPr id="169" name="image.png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0" y="0"/>
              <a:ext cx="1676400" cy="279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0" name="Shape 170"/>
            <p:cNvSpPr/>
            <p:nvPr/>
          </p:nvSpPr>
          <p:spPr>
            <a:xfrm>
              <a:off x="14287" y="15875"/>
              <a:ext cx="1649413" cy="2311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b="1" sz="10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DDDDDD"/>
                    </a:outerShdw>
                  </a:effectLst>
                </a:defRPr>
              </a:lvl1pPr>
            </a:lstStyle>
            <a:p>
              <a:pPr/>
              <a:r>
                <a:t>TOUCH INPUT MODULE</a:t>
              </a:r>
            </a:p>
          </p:txBody>
        </p:sp>
      </p:grpSp>
      <p:pic>
        <p:nvPicPr>
          <p:cNvPr id="172" name="image.png"/>
          <p:cNvPicPr>
            <a:picLocks noChangeAspect="1"/>
          </p:cNvPicPr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2257425" y="3803650"/>
            <a:ext cx="2166938" cy="13049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